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050"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7D4542D6-DBB8-4BFB-9364-62B7862CACD8}" type="datetimeFigureOut">
              <a:rPr lang="en-US" smtClean="0"/>
              <a:pPr/>
              <a:t>11/12/2013</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17AA0570-1B79-47C7-8CE6-F4E524365566}"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transition>
    <p:cut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D4542D6-DBB8-4BFB-9364-62B7862CACD8}" type="datetimeFigureOut">
              <a:rPr lang="en-US" smtClean="0"/>
              <a:pPr/>
              <a:t>11/12/2013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AA0570-1B79-47C7-8CE6-F4E524365566}" type="slidenum">
              <a:rPr lang="en-US" smtClean="0"/>
              <a:pPr/>
              <a:t>‹#›</a:t>
            </a:fld>
            <a:endParaRPr lang="en-US"/>
          </a:p>
        </p:txBody>
      </p:sp>
    </p:spTree>
  </p:cSld>
  <p:clrMapOvr>
    <a:masterClrMapping/>
  </p:clrMapOvr>
  <p:transition>
    <p:cut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7D4542D6-DBB8-4BFB-9364-62B7862CACD8}" type="datetimeFigureOut">
              <a:rPr lang="en-US" smtClean="0"/>
              <a:pPr/>
              <a:t>11/12/2013</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17AA0570-1B79-47C7-8CE6-F4E524365566}"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transition>
    <p:cut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7D4542D6-DBB8-4BFB-9364-62B7862CACD8}" type="datetimeFigureOut">
              <a:rPr lang="en-US" smtClean="0"/>
              <a:pPr/>
              <a:t>11/12/2013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17AA0570-1B79-47C7-8CE6-F4E524365566}"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p:cut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7D4542D6-DBB8-4BFB-9364-62B7862CACD8}" type="datetimeFigureOut">
              <a:rPr lang="en-US" smtClean="0"/>
              <a:pPr/>
              <a:t>11/12/2013</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17AA0570-1B79-47C7-8CE6-F4E524365566}"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transition>
    <p:cut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7D4542D6-DBB8-4BFB-9364-62B7862CACD8}" type="datetimeFigureOut">
              <a:rPr lang="en-US" smtClean="0"/>
              <a:pPr/>
              <a:t>11/12/2013</a:t>
            </a:fld>
            <a:endParaRPr lang="en-US"/>
          </a:p>
        </p:txBody>
      </p:sp>
      <p:sp>
        <p:nvSpPr>
          <p:cNvPr id="10" name="Slide Number Placeholder 9"/>
          <p:cNvSpPr>
            <a:spLocks noGrp="1"/>
          </p:cNvSpPr>
          <p:nvPr>
            <p:ph type="sldNum" sz="quarter" idx="16"/>
          </p:nvPr>
        </p:nvSpPr>
        <p:spPr/>
        <p:txBody>
          <a:bodyPr rtlCol="0"/>
          <a:lstStyle/>
          <a:p>
            <a:fld id="{17AA0570-1B79-47C7-8CE6-F4E524365566}"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transition>
    <p:cut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7D4542D6-DBB8-4BFB-9364-62B7862CACD8}" type="datetimeFigureOut">
              <a:rPr lang="en-US" smtClean="0"/>
              <a:pPr/>
              <a:t>11/12/2013</a:t>
            </a:fld>
            <a:endParaRPr lang="en-US"/>
          </a:p>
        </p:txBody>
      </p:sp>
      <p:sp>
        <p:nvSpPr>
          <p:cNvPr id="12" name="Slide Number Placeholder 11"/>
          <p:cNvSpPr>
            <a:spLocks noGrp="1"/>
          </p:cNvSpPr>
          <p:nvPr>
            <p:ph type="sldNum" sz="quarter" idx="16"/>
          </p:nvPr>
        </p:nvSpPr>
        <p:spPr/>
        <p:txBody>
          <a:bodyPr rtlCol="0"/>
          <a:lstStyle/>
          <a:p>
            <a:fld id="{17AA0570-1B79-47C7-8CE6-F4E524365566}"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transition>
    <p:cut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D4542D6-DBB8-4BFB-9364-62B7862CACD8}" type="datetimeFigureOut">
              <a:rPr lang="en-US" smtClean="0"/>
              <a:pPr/>
              <a:t>11/12/2013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17AA0570-1B79-47C7-8CE6-F4E524365566}" type="slidenum">
              <a:rPr lang="en-US" smtClean="0"/>
              <a:pPr/>
              <a:t>‹#›</a:t>
            </a:fld>
            <a:endParaRPr lang="en-US"/>
          </a:p>
        </p:txBody>
      </p:sp>
    </p:spTree>
  </p:cSld>
  <p:clrMapOvr>
    <a:masterClrMapping/>
  </p:clrMapOvr>
  <p:transition>
    <p:cut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4542D6-DBB8-4BFB-9364-62B7862CACD8}" type="datetimeFigureOut">
              <a:rPr lang="en-US" smtClean="0"/>
              <a:pPr/>
              <a:t>11/12/2013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17AA0570-1B79-47C7-8CE6-F4E524365566}" type="slidenum">
              <a:rPr lang="en-US" smtClean="0"/>
              <a:pPr/>
              <a:t>‹#›</a:t>
            </a:fld>
            <a:endParaRPr lang="en-US"/>
          </a:p>
        </p:txBody>
      </p:sp>
    </p:spTree>
  </p:cSld>
  <p:clrMapOvr>
    <a:masterClrMapping/>
  </p:clrMapOvr>
  <p:transition>
    <p:cut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7D4542D6-DBB8-4BFB-9364-62B7862CACD8}" type="datetimeFigureOut">
              <a:rPr lang="en-US" smtClean="0"/>
              <a:pPr/>
              <a:t>11/12/2013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17AA0570-1B79-47C7-8CE6-F4E524365566}"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p:cut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7D4542D6-DBB8-4BFB-9364-62B7862CACD8}" type="datetimeFigureOut">
              <a:rPr lang="en-US" smtClean="0"/>
              <a:pPr/>
              <a:t>11/12/2013</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17AA0570-1B79-47C7-8CE6-F4E524365566}"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transition>
    <p:cut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7D4542D6-DBB8-4BFB-9364-62B7862CACD8}" type="datetimeFigureOut">
              <a:rPr lang="en-US" smtClean="0"/>
              <a:pPr/>
              <a:t>11/12/2013</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17AA0570-1B79-47C7-8CE6-F4E52436556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cut thruBlk="1"/>
  </p:transition>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8.xml"/><Relationship Id="rId5" Type="http://schemas.openxmlformats.org/officeDocument/2006/relationships/image" Target="../media/image18.jpeg"/><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image" Target="../media/image22.jpeg"/><Relationship Id="rId1" Type="http://schemas.openxmlformats.org/officeDocument/2006/relationships/slideLayout" Target="../slideLayouts/slideLayout8.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3.xml"/><Relationship Id="rId4" Type="http://schemas.openxmlformats.org/officeDocument/2006/relationships/image" Target="../media/image34.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5.xml"/><Relationship Id="rId4" Type="http://schemas.openxmlformats.org/officeDocument/2006/relationships/image" Target="../media/image38.jpeg"/></Relationships>
</file>

<file path=ppt/slides/_rels/slide2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2590800"/>
            <a:ext cx="8610600" cy="2971800"/>
          </a:xfrm>
        </p:spPr>
        <p:txBody>
          <a:bodyPr>
            <a:normAutofit/>
          </a:bodyPr>
          <a:lstStyle/>
          <a:p>
            <a:r>
              <a:rPr lang="en-US" sz="6000" dirty="0" smtClean="0"/>
              <a:t>Developing a Preaching Calendar</a:t>
            </a:r>
            <a:endParaRPr lang="en-US" sz="6000" dirty="0"/>
          </a:p>
        </p:txBody>
      </p:sp>
      <p:sp>
        <p:nvSpPr>
          <p:cNvPr id="3" name="Subtitle 2"/>
          <p:cNvSpPr>
            <a:spLocks noGrp="1"/>
          </p:cNvSpPr>
          <p:nvPr>
            <p:ph type="subTitle" idx="1"/>
          </p:nvPr>
        </p:nvSpPr>
        <p:spPr/>
        <p:txBody>
          <a:bodyPr/>
          <a:lstStyle/>
          <a:p>
            <a:r>
              <a:rPr lang="en-US" dirty="0" smtClean="0"/>
              <a:t>Dr. Doug Oss, </a:t>
            </a:r>
            <a:r>
              <a:rPr lang="en-US" dirty="0" smtClean="0"/>
              <a:t>Ph.D.</a:t>
            </a:r>
            <a:endParaRPr lang="en-US" dirty="0"/>
          </a:p>
        </p:txBody>
      </p:sp>
    </p:spTree>
  </p:cSld>
  <p:clrMapOvr>
    <a:masterClrMapping/>
  </p:clrMapOvr>
  <p:transition>
    <p:cut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7.  It drives the preacher to his study.</a:t>
            </a:r>
            <a:endParaRPr lang="en-US" dirty="0"/>
          </a:p>
        </p:txBody>
      </p:sp>
      <p:sp>
        <p:nvSpPr>
          <p:cNvPr id="3" name="Text Placeholder 2"/>
          <p:cNvSpPr>
            <a:spLocks noGrp="1"/>
          </p:cNvSpPr>
          <p:nvPr>
            <p:ph type="body" sz="quarter" idx="1"/>
          </p:nvPr>
        </p:nvSpPr>
        <p:spPr/>
        <p:txBody>
          <a:bodyPr/>
          <a:lstStyle/>
          <a:p>
            <a:endParaRPr lang="en-US"/>
          </a:p>
        </p:txBody>
      </p:sp>
      <p:sp>
        <p:nvSpPr>
          <p:cNvPr id="5" name="Text Placeholder 4"/>
          <p:cNvSpPr>
            <a:spLocks noGrp="1"/>
          </p:cNvSpPr>
          <p:nvPr>
            <p:ph type="body" sz="quarter" idx="3"/>
          </p:nvPr>
        </p:nvSpPr>
        <p:spPr/>
        <p:txBody>
          <a:bodyPr/>
          <a:lstStyle/>
          <a:p>
            <a:endParaRPr lang="en-US"/>
          </a:p>
        </p:txBody>
      </p:sp>
      <p:pic>
        <p:nvPicPr>
          <p:cNvPr id="2050" name="Picture 2" descr="C:\Documents and Settings\lcherry\Local Settings\Temporary Internet Files\Content.IE5\096HYAXC\MPj04276860000[1].jpg"/>
          <p:cNvPicPr>
            <a:picLocks noGrp="1" noChangeAspect="1" noChangeArrowheads="1"/>
          </p:cNvPicPr>
          <p:nvPr>
            <p:ph sz="quarter" idx="2"/>
          </p:nvPr>
        </p:nvPicPr>
        <p:blipFill>
          <a:blip r:embed="rId2" cstate="print"/>
          <a:srcRect/>
          <a:stretch>
            <a:fillRect/>
          </a:stretch>
        </p:blipFill>
        <p:spPr bwMode="auto">
          <a:xfrm>
            <a:off x="609600" y="2943314"/>
            <a:ext cx="3886200" cy="257157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053" name="Picture 5" descr="C:\Documents and Settings\lcherry\Local Settings\Temporary Internet Files\Content.IE5\H6F72QJ5\MPj04001380000[1].jpg"/>
          <p:cNvPicPr>
            <a:picLocks noGrp="1" noChangeAspect="1" noChangeArrowheads="1"/>
          </p:cNvPicPr>
          <p:nvPr>
            <p:ph sz="quarter" idx="4"/>
          </p:nvPr>
        </p:nvPicPr>
        <p:blipFill>
          <a:blip r:embed="rId3" cstate="print"/>
          <a:srcRect/>
          <a:stretch>
            <a:fillRect/>
          </a:stretch>
        </p:blipFill>
        <p:spPr bwMode="auto">
          <a:xfrm>
            <a:off x="5600700" y="2668524"/>
            <a:ext cx="2286000" cy="312115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cut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endParaRPr lang="en-US"/>
          </a:p>
        </p:txBody>
      </p:sp>
      <p:pic>
        <p:nvPicPr>
          <p:cNvPr id="7173" name="Picture 5" descr="C:\Documents and Settings\lcherry\Local Settings\Temporary Internet Files\Content.IE5\096HYAXC\MPj04092680000[1].jpg"/>
          <p:cNvPicPr>
            <a:picLocks noChangeAspect="1" noChangeArrowheads="1"/>
          </p:cNvPicPr>
          <p:nvPr/>
        </p:nvPicPr>
        <p:blipFill>
          <a:blip r:embed="rId2">
            <a:duotone>
              <a:schemeClr val="bg2">
                <a:shade val="45000"/>
                <a:satMod val="135000"/>
              </a:schemeClr>
              <a:prstClr val="white"/>
            </a:duotone>
          </a:blip>
          <a:srcRect/>
          <a:stretch>
            <a:fillRect/>
          </a:stretch>
        </p:blipFill>
        <p:spPr bwMode="auto">
          <a:xfrm>
            <a:off x="0" y="0"/>
            <a:ext cx="9144000" cy="6858000"/>
          </a:xfrm>
          <a:prstGeom prst="rect">
            <a:avLst/>
          </a:prstGeom>
          <a:noFill/>
        </p:spPr>
      </p:pic>
      <p:sp>
        <p:nvSpPr>
          <p:cNvPr id="10" name="Content Placeholder 9"/>
          <p:cNvSpPr>
            <a:spLocks noGrp="1"/>
          </p:cNvSpPr>
          <p:nvPr>
            <p:ph sz="quarter" idx="2"/>
          </p:nvPr>
        </p:nvSpPr>
        <p:spPr/>
        <p:txBody>
          <a:bodyPr/>
          <a:lstStyle/>
          <a:p>
            <a:pPr algn="ctr">
              <a:buNone/>
            </a:pPr>
            <a:r>
              <a:rPr lang="en-US" dirty="0" smtClean="0"/>
              <a:t>   It encourages a balanced ministry from the pulpit by planning when outside speakers, films, or groups will be ministering to the people.</a:t>
            </a:r>
          </a:p>
          <a:p>
            <a:endParaRPr lang="en-US" dirty="0"/>
          </a:p>
        </p:txBody>
      </p:sp>
      <p:sp>
        <p:nvSpPr>
          <p:cNvPr id="12" name="Content Placeholder 11"/>
          <p:cNvSpPr>
            <a:spLocks noGrp="1"/>
          </p:cNvSpPr>
          <p:nvPr>
            <p:ph sz="quarter" idx="4"/>
          </p:nvPr>
        </p:nvSpPr>
        <p:spPr/>
        <p:txBody>
          <a:bodyPr>
            <a:normAutofit lnSpcReduction="10000"/>
          </a:bodyPr>
          <a:lstStyle/>
          <a:p>
            <a:pPr algn="ctr">
              <a:buNone/>
            </a:pPr>
            <a:r>
              <a:rPr lang="en-US" dirty="0" smtClean="0"/>
              <a:t>   If someone requests time to address the people, a planned pulpit ministry either allows for it or gives some rationale why the guest cannot be included.</a:t>
            </a:r>
            <a:endParaRPr lang="en-US" dirty="0"/>
          </a:p>
        </p:txBody>
      </p:sp>
      <p:sp>
        <p:nvSpPr>
          <p:cNvPr id="4" name="Text Placeholder 3"/>
          <p:cNvSpPr>
            <a:spLocks noGrp="1"/>
          </p:cNvSpPr>
          <p:nvPr>
            <p:ph type="body" sz="quarter" idx="1"/>
          </p:nvPr>
        </p:nvSpPr>
        <p:spPr/>
        <p:txBody>
          <a:bodyPr>
            <a:normAutofit/>
          </a:bodyPr>
          <a:lstStyle/>
          <a:p>
            <a:pPr algn="ctr"/>
            <a:r>
              <a:rPr lang="en-US" sz="2400" dirty="0" smtClean="0"/>
              <a:t>- 8 -</a:t>
            </a:r>
          </a:p>
        </p:txBody>
      </p:sp>
      <p:sp>
        <p:nvSpPr>
          <p:cNvPr id="11" name="Text Placeholder 10"/>
          <p:cNvSpPr>
            <a:spLocks noGrp="1"/>
          </p:cNvSpPr>
          <p:nvPr>
            <p:ph type="body" sz="quarter" idx="3"/>
          </p:nvPr>
        </p:nvSpPr>
        <p:spPr/>
        <p:txBody>
          <a:bodyPr>
            <a:normAutofit/>
          </a:bodyPr>
          <a:lstStyle/>
          <a:p>
            <a:pPr algn="ctr"/>
            <a:r>
              <a:rPr lang="en-US" sz="2400" dirty="0" smtClean="0"/>
              <a:t>- 8 -</a:t>
            </a:r>
          </a:p>
        </p:txBody>
      </p:sp>
    </p:spTree>
  </p:cSld>
  <p:clrMapOvr>
    <a:masterClrMapping/>
  </p:clrMapOvr>
  <p:transition>
    <p:cut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p:txBody>
          <a:bodyPr>
            <a:noAutofit/>
          </a:bodyPr>
          <a:lstStyle/>
          <a:p>
            <a:r>
              <a:rPr lang="en-US" sz="2000" dirty="0" smtClean="0"/>
              <a:t>If you design a year of preaching you are more likely to include topical studies as well as book studies. You should also able able to see at a glance where your longer or shorter series will fall.</a:t>
            </a:r>
            <a:endParaRPr lang="en-US" sz="2000" dirty="0"/>
          </a:p>
        </p:txBody>
      </p:sp>
      <p:sp>
        <p:nvSpPr>
          <p:cNvPr id="2" name="Title 1"/>
          <p:cNvSpPr>
            <a:spLocks noGrp="1"/>
          </p:cNvSpPr>
          <p:nvPr>
            <p:ph type="title"/>
          </p:nvPr>
        </p:nvSpPr>
        <p:spPr/>
        <p:txBody>
          <a:bodyPr>
            <a:normAutofit fontScale="90000"/>
          </a:bodyPr>
          <a:lstStyle/>
          <a:p>
            <a:r>
              <a:rPr lang="en-US" dirty="0" smtClean="0"/>
              <a:t>9. It facilitates variety in the scope of the message.</a:t>
            </a:r>
            <a:endParaRPr lang="en-US" dirty="0"/>
          </a:p>
        </p:txBody>
      </p:sp>
      <p:sp>
        <p:nvSpPr>
          <p:cNvPr id="3" name="Picture Placeholder 2"/>
          <p:cNvSpPr>
            <a:spLocks noGrp="1"/>
          </p:cNvSpPr>
          <p:nvPr>
            <p:ph type="pic" idx="1"/>
          </p:nvPr>
        </p:nvSpPr>
        <p:spPr/>
      </p:sp>
      <p:pic>
        <p:nvPicPr>
          <p:cNvPr id="4098" name="Picture 2" descr="C:\Documents and Settings\lcherry\Local Settings\Temporary Internet Files\Content.IE5\H6F72QJ5\MPj03992900000[1].jpg"/>
          <p:cNvPicPr>
            <a:picLocks noChangeAspect="1" noChangeArrowheads="1"/>
          </p:cNvPicPr>
          <p:nvPr/>
        </p:nvPicPr>
        <p:blipFill>
          <a:blip r:embed="rId2" cstate="print"/>
          <a:srcRect/>
          <a:stretch>
            <a:fillRect/>
          </a:stretch>
        </p:blipFill>
        <p:spPr bwMode="auto">
          <a:xfrm>
            <a:off x="2971800" y="304800"/>
            <a:ext cx="4892040" cy="391363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p:cut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3050"/>
            <a:ext cx="8534400" cy="1022350"/>
          </a:xfrm>
        </p:spPr>
        <p:txBody>
          <a:bodyPr>
            <a:noAutofit/>
          </a:bodyPr>
          <a:lstStyle/>
          <a:p>
            <a:pPr algn="ctr"/>
            <a:r>
              <a:rPr lang="en-US" sz="3200" dirty="0" smtClean="0"/>
              <a:t>10. It becomes easier to schedule messages on the basis of goals or objectives.</a:t>
            </a:r>
            <a:endParaRPr lang="en-US" sz="3200" dirty="0"/>
          </a:p>
        </p:txBody>
      </p:sp>
      <p:sp>
        <p:nvSpPr>
          <p:cNvPr id="4" name="Text Placeholder 3"/>
          <p:cNvSpPr>
            <a:spLocks noGrp="1"/>
          </p:cNvSpPr>
          <p:nvPr>
            <p:ph type="body" idx="2"/>
          </p:nvPr>
        </p:nvSpPr>
        <p:spPr/>
        <p:txBody>
          <a:bodyPr>
            <a:normAutofit/>
          </a:bodyPr>
          <a:lstStyle/>
          <a:p>
            <a:r>
              <a:rPr lang="en-US" sz="2000" dirty="0" smtClean="0"/>
              <a:t>If you know unsaved people will be present at a baptismal service, then your objective of evangelism may help to dictate what is preached.</a:t>
            </a:r>
            <a:endParaRPr lang="en-US" sz="2000" dirty="0"/>
          </a:p>
        </p:txBody>
      </p:sp>
      <p:pic>
        <p:nvPicPr>
          <p:cNvPr id="5" name="Content Placeholder 4" descr="Baptism.jpg"/>
          <p:cNvPicPr>
            <a:picLocks noGrp="1" noChangeAspect="1"/>
          </p:cNvPicPr>
          <p:nvPr>
            <p:ph sz="quarter" idx="1"/>
          </p:nvPr>
        </p:nvPicPr>
        <p:blipFill>
          <a:blip r:embed="rId2"/>
          <a:stretch>
            <a:fillRect/>
          </a:stretch>
        </p:blipFill>
        <p:spPr>
          <a:xfrm>
            <a:off x="3152773" y="2357433"/>
            <a:ext cx="5301615" cy="3530918"/>
          </a:xfrm>
          <a:prstGeom prst="rect">
            <a:avLst/>
          </a:prstGeom>
          <a:ln>
            <a:noFill/>
          </a:ln>
          <a:effectLst>
            <a:softEdge rad="112500"/>
          </a:effectLst>
        </p:spPr>
      </p:pic>
    </p:spTree>
  </p:cSld>
  <p:clrMapOvr>
    <a:masterClrMapping/>
  </p:clrMapOvr>
  <p:transition>
    <p:cut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600" dirty="0" smtClean="0"/>
              <a:t>11. It allows other ministers in the church to coordinate their work with yours.</a:t>
            </a:r>
            <a:endParaRPr lang="en-US" sz="3600" dirty="0"/>
          </a:p>
        </p:txBody>
      </p:sp>
      <p:sp>
        <p:nvSpPr>
          <p:cNvPr id="9" name="Text Placeholder 8"/>
          <p:cNvSpPr>
            <a:spLocks noGrp="1"/>
          </p:cNvSpPr>
          <p:nvPr>
            <p:ph type="body" idx="2"/>
          </p:nvPr>
        </p:nvSpPr>
        <p:spPr/>
        <p:txBody>
          <a:bodyPr>
            <a:normAutofit/>
          </a:bodyPr>
          <a:lstStyle/>
          <a:p>
            <a:r>
              <a:rPr lang="en-US" sz="2200" dirty="0" smtClean="0"/>
              <a:t>Educational and music ministries can accent your messages of special interest to them.</a:t>
            </a:r>
            <a:endParaRPr lang="en-US" sz="2200" dirty="0"/>
          </a:p>
        </p:txBody>
      </p:sp>
      <p:pic>
        <p:nvPicPr>
          <p:cNvPr id="5125" name="Picture 5" descr="C:\Documents and Settings\lcherry\Local Settings\Temporary Internet Files\Content.IE5\096HYAXC\MPj04277760000[1].jpg"/>
          <p:cNvPicPr>
            <a:picLocks noChangeAspect="1" noChangeArrowheads="1"/>
          </p:cNvPicPr>
          <p:nvPr/>
        </p:nvPicPr>
        <p:blipFill>
          <a:blip r:embed="rId2" cstate="print"/>
          <a:srcRect/>
          <a:stretch>
            <a:fillRect/>
          </a:stretch>
        </p:blipFill>
        <p:spPr bwMode="auto">
          <a:xfrm>
            <a:off x="5867400" y="1752600"/>
            <a:ext cx="2763520" cy="2027301"/>
          </a:xfrm>
          <a:prstGeom prst="rect">
            <a:avLst/>
          </a:prstGeom>
          <a:ln>
            <a:noFill/>
          </a:ln>
          <a:effectLst>
            <a:outerShdw blurRad="292100" dist="139700" dir="2700000" algn="tl" rotWithShape="0">
              <a:srgbClr val="333333">
                <a:alpha val="65000"/>
              </a:srgbClr>
            </a:outerShdw>
          </a:effectLst>
        </p:spPr>
      </p:pic>
      <p:pic>
        <p:nvPicPr>
          <p:cNvPr id="5126" name="Picture 6" descr="C:\Documents and Settings\lcherry\Local Settings\Temporary Internet Files\Content.IE5\BGCICV6U\MPj04309180000[1].jpg"/>
          <p:cNvPicPr>
            <a:picLocks noChangeAspect="1" noChangeArrowheads="1"/>
          </p:cNvPicPr>
          <p:nvPr/>
        </p:nvPicPr>
        <p:blipFill>
          <a:blip r:embed="rId3" cstate="print"/>
          <a:srcRect/>
          <a:stretch>
            <a:fillRect/>
          </a:stretch>
        </p:blipFill>
        <p:spPr bwMode="auto">
          <a:xfrm>
            <a:off x="2743200" y="4038600"/>
            <a:ext cx="2763520" cy="2027301"/>
          </a:xfrm>
          <a:prstGeom prst="rect">
            <a:avLst/>
          </a:prstGeom>
          <a:ln>
            <a:noFill/>
          </a:ln>
          <a:effectLst>
            <a:outerShdw blurRad="292100" dist="139700" dir="2700000" algn="tl" rotWithShape="0">
              <a:srgbClr val="333333">
                <a:alpha val="65000"/>
              </a:srgbClr>
            </a:outerShdw>
          </a:effectLst>
        </p:spPr>
      </p:pic>
      <p:pic>
        <p:nvPicPr>
          <p:cNvPr id="5130" name="Picture 10" descr="C:\Documents and Settings\lcherry\Local Settings\Temporary Internet Files\Content.IE5\096HYAXC\MPj04222900000[1].jpg"/>
          <p:cNvPicPr preferRelativeResize="0">
            <a:picLocks noGrp="1" noChangeArrowheads="1"/>
          </p:cNvPicPr>
          <p:nvPr>
            <p:ph sz="quarter" idx="1"/>
          </p:nvPr>
        </p:nvPicPr>
        <p:blipFill>
          <a:blip r:embed="rId4"/>
          <a:stretch>
            <a:fillRect/>
          </a:stretch>
        </p:blipFill>
        <p:spPr bwMode="auto">
          <a:xfrm>
            <a:off x="2971800" y="1905000"/>
            <a:ext cx="2286000" cy="1714500"/>
          </a:xfrm>
          <a:prstGeom prst="rect">
            <a:avLst/>
          </a:prstGeom>
          <a:ln>
            <a:noFill/>
          </a:ln>
          <a:effectLst>
            <a:outerShdw blurRad="292100" dist="139700" dir="2700000" algn="tl" rotWithShape="0">
              <a:srgbClr val="333333">
                <a:alpha val="65000"/>
              </a:srgbClr>
            </a:outerShdw>
          </a:effectLst>
        </p:spPr>
      </p:pic>
      <p:pic>
        <p:nvPicPr>
          <p:cNvPr id="5131" name="Picture 11" descr="C:\Documents and Settings\lcherry\Local Settings\Temporary Internet Files\Content.IE5\VXNIS0J0\MPj04221280000[1].jpg"/>
          <p:cNvPicPr>
            <a:picLocks noChangeAspect="1" noChangeArrowheads="1"/>
          </p:cNvPicPr>
          <p:nvPr/>
        </p:nvPicPr>
        <p:blipFill>
          <a:blip r:embed="rId5" cstate="print">
            <a:grayscl/>
          </a:blip>
          <a:srcRect/>
          <a:stretch>
            <a:fillRect/>
          </a:stretch>
        </p:blipFill>
        <p:spPr bwMode="auto">
          <a:xfrm>
            <a:off x="6400800" y="4191000"/>
            <a:ext cx="1823085" cy="195072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cut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
          </p:nvPr>
        </p:nvSpPr>
        <p:spPr/>
        <p:txBody>
          <a:bodyPr/>
          <a:lstStyle/>
          <a:p>
            <a:r>
              <a:rPr lang="en-US" dirty="0" smtClean="0"/>
              <a:t>It enables you to advertise special series well ahead of time so that your own people as well as visitors can plan to attend messages of special interest to them.</a:t>
            </a:r>
            <a:endParaRPr lang="en-US" dirty="0"/>
          </a:p>
        </p:txBody>
      </p:sp>
      <p:sp>
        <p:nvSpPr>
          <p:cNvPr id="8" name="Title 7"/>
          <p:cNvSpPr>
            <a:spLocks noGrp="1"/>
          </p:cNvSpPr>
          <p:nvPr>
            <p:ph type="title"/>
          </p:nvPr>
        </p:nvSpPr>
        <p:spPr/>
        <p:txBody>
          <a:bodyPr/>
          <a:lstStyle/>
          <a:p>
            <a:pPr algn="ctr"/>
            <a:r>
              <a:rPr lang="en-US" dirty="0" smtClean="0"/>
              <a:t>12</a:t>
            </a:r>
            <a:endParaRPr lang="en-US" dirty="0"/>
          </a:p>
        </p:txBody>
      </p:sp>
      <p:pic>
        <p:nvPicPr>
          <p:cNvPr id="6147" name="Picture 3" descr="C:\Documents and Settings\lcherry\Local Settings\Temporary Internet Files\Content.IE5\096HYAXC\MPj04036400000[1].jpg"/>
          <p:cNvPicPr>
            <a:picLocks noGrp="1" noChangeAspect="1" noChangeArrowheads="1"/>
          </p:cNvPicPr>
          <p:nvPr>
            <p:ph sz="quarter" idx="2"/>
          </p:nvPr>
        </p:nvPicPr>
        <p:blipFill>
          <a:blip r:embed="rId2"/>
          <a:srcRect/>
          <a:stretch>
            <a:fillRect/>
          </a:stretch>
        </p:blipFill>
        <p:spPr bwMode="auto">
          <a:xfrm>
            <a:off x="5301357" y="1752600"/>
            <a:ext cx="2973586" cy="4572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cut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5400" dirty="0" smtClean="0"/>
              <a:t>Follow these guidelines as you plan a preaching calendar.</a:t>
            </a:r>
            <a:endParaRPr lang="en-US" sz="5400" dirty="0"/>
          </a:p>
        </p:txBody>
      </p:sp>
      <p:sp>
        <p:nvSpPr>
          <p:cNvPr id="4" name="Subtitle 3"/>
          <p:cNvSpPr>
            <a:spLocks noGrp="1"/>
          </p:cNvSpPr>
          <p:nvPr>
            <p:ph type="subTitle" idx="1"/>
          </p:nvPr>
        </p:nvSpPr>
        <p:spPr/>
        <p:txBody>
          <a:bodyPr/>
          <a:lstStyle/>
          <a:p>
            <a:endParaRPr lang="en-US"/>
          </a:p>
        </p:txBody>
      </p:sp>
    </p:spTree>
  </p:cSld>
  <p:clrMapOvr>
    <a:masterClrMapping/>
  </p:clrMapOvr>
  <p:transition>
    <p:cut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600" dirty="0" smtClean="0"/>
              <a:t>1. Allow enough time to preach adequately through a series.</a:t>
            </a:r>
            <a:endParaRPr lang="en-US" sz="3600" dirty="0"/>
          </a:p>
        </p:txBody>
      </p:sp>
      <p:sp>
        <p:nvSpPr>
          <p:cNvPr id="4" name="Text Placeholder 3"/>
          <p:cNvSpPr>
            <a:spLocks noGrp="1"/>
          </p:cNvSpPr>
          <p:nvPr>
            <p:ph type="body" idx="2"/>
          </p:nvPr>
        </p:nvSpPr>
        <p:spPr/>
        <p:txBody>
          <a:bodyPr>
            <a:normAutofit fontScale="92500" lnSpcReduction="10000"/>
          </a:bodyPr>
          <a:lstStyle/>
          <a:p>
            <a:r>
              <a:rPr lang="en-US" dirty="0" smtClean="0"/>
              <a:t>The book of Romans will require more than  one quarter (13 weeks). Be ready to break a longer Book study by shorter series (Beatitudes, Disciples, Resurrections to break up Matthew series.</a:t>
            </a:r>
            <a:endParaRPr lang="en-US" dirty="0"/>
          </a:p>
        </p:txBody>
      </p:sp>
      <p:pic>
        <p:nvPicPr>
          <p:cNvPr id="7172" name="Picture 4" descr="C:\Documents and Settings\lcherry\Local Settings\Temporary Internet Files\Content.IE5\VXNIS0J0\MPj04069340000[1].jpg"/>
          <p:cNvPicPr>
            <a:picLocks noGrp="1" noChangeAspect="1" noChangeArrowheads="1"/>
          </p:cNvPicPr>
          <p:nvPr>
            <p:ph sz="quarter" idx="1"/>
          </p:nvPr>
        </p:nvPicPr>
        <p:blipFill>
          <a:blip r:embed="rId2"/>
          <a:srcRect/>
          <a:stretch>
            <a:fillRect/>
          </a:stretch>
        </p:blipFill>
        <p:spPr bwMode="auto">
          <a:xfrm>
            <a:off x="2362200" y="1829633"/>
            <a:ext cx="6400800" cy="426553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p:cut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half" idx="2"/>
          </p:nvPr>
        </p:nvSpPr>
        <p:spPr/>
        <p:txBody>
          <a:bodyPr>
            <a:noAutofit/>
          </a:bodyPr>
          <a:lstStyle/>
          <a:p>
            <a:r>
              <a:rPr lang="en-US" sz="2400" dirty="0" smtClean="0"/>
              <a:t>Sometimes we assume that everyone is as interested in methodical analysis as we are . Remember that you are preaching.</a:t>
            </a:r>
            <a:endParaRPr lang="en-US" sz="2400" dirty="0"/>
          </a:p>
        </p:txBody>
      </p:sp>
      <p:sp>
        <p:nvSpPr>
          <p:cNvPr id="2" name="Title 1"/>
          <p:cNvSpPr>
            <a:spLocks noGrp="1"/>
          </p:cNvSpPr>
          <p:nvPr>
            <p:ph type="title"/>
          </p:nvPr>
        </p:nvSpPr>
        <p:spPr/>
        <p:txBody>
          <a:bodyPr>
            <a:normAutofit/>
          </a:bodyPr>
          <a:lstStyle/>
          <a:p>
            <a:r>
              <a:rPr lang="en-US" dirty="0" smtClean="0"/>
              <a:t>2. Be careful about staying in one book too long.</a:t>
            </a:r>
            <a:endParaRPr lang="en-US" dirty="0"/>
          </a:p>
        </p:txBody>
      </p:sp>
      <p:sp>
        <p:nvSpPr>
          <p:cNvPr id="4" name="Picture Placeholder 3"/>
          <p:cNvSpPr>
            <a:spLocks noGrp="1"/>
          </p:cNvSpPr>
          <p:nvPr>
            <p:ph type="pic" idx="1"/>
          </p:nvPr>
        </p:nvSpPr>
        <p:spPr/>
      </p:sp>
      <p:pic>
        <p:nvPicPr>
          <p:cNvPr id="8198" name="Picture 6" descr="C:\Documents and Settings\lcherry\Local Settings\Temporary Internet Files\Content.IE5\BGCICV6U\MPj04358860000[1].jpg"/>
          <p:cNvPicPr>
            <a:picLocks noChangeAspect="1" noChangeArrowheads="1"/>
          </p:cNvPicPr>
          <p:nvPr/>
        </p:nvPicPr>
        <p:blipFill>
          <a:blip r:embed="rId2" cstate="print">
            <a:duotone>
              <a:prstClr val="black"/>
              <a:srgbClr val="D9C3A5">
                <a:tint val="50000"/>
                <a:satMod val="180000"/>
              </a:srgbClr>
            </a:duotone>
          </a:blip>
          <a:srcRect/>
          <a:stretch>
            <a:fillRect/>
          </a:stretch>
        </p:blipFill>
        <p:spPr bwMode="auto">
          <a:xfrm>
            <a:off x="2895600" y="533400"/>
            <a:ext cx="4926056" cy="349569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cut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Content Placeholder 18"/>
          <p:cNvSpPr>
            <a:spLocks noGrp="1"/>
          </p:cNvSpPr>
          <p:nvPr>
            <p:ph sz="quarter" idx="1"/>
          </p:nvPr>
        </p:nvSpPr>
        <p:spPr/>
        <p:txBody>
          <a:bodyPr/>
          <a:lstStyle/>
          <a:p>
            <a:pPr>
              <a:buNone/>
            </a:pPr>
            <a:endParaRPr lang="en-US" dirty="0"/>
          </a:p>
        </p:txBody>
      </p:sp>
      <p:sp>
        <p:nvSpPr>
          <p:cNvPr id="2" name="Title 1"/>
          <p:cNvSpPr>
            <a:spLocks noGrp="1"/>
          </p:cNvSpPr>
          <p:nvPr>
            <p:ph type="title"/>
          </p:nvPr>
        </p:nvSpPr>
        <p:spPr>
          <a:xfrm>
            <a:off x="609600" y="228600"/>
            <a:ext cx="8077200" cy="1295400"/>
          </a:xfrm>
        </p:spPr>
        <p:txBody>
          <a:bodyPr>
            <a:normAutofit fontScale="90000"/>
          </a:bodyPr>
          <a:lstStyle/>
          <a:p>
            <a:pPr algn="ctr"/>
            <a:r>
              <a:rPr lang="en-US" sz="3600" dirty="0" smtClean="0"/>
              <a:t>3. Do not hesitate to interrupt a series for a timely message.</a:t>
            </a:r>
            <a:r>
              <a:rPr lang="en-US" dirty="0" smtClean="0"/>
              <a:t/>
            </a:r>
            <a:br>
              <a:rPr lang="en-US" dirty="0" smtClean="0"/>
            </a:br>
            <a:endParaRPr lang="en-US" dirty="0"/>
          </a:p>
        </p:txBody>
      </p:sp>
      <p:sp>
        <p:nvSpPr>
          <p:cNvPr id="4" name="Text Placeholder 3"/>
          <p:cNvSpPr>
            <a:spLocks noGrp="1"/>
          </p:cNvSpPr>
          <p:nvPr>
            <p:ph type="body" idx="2"/>
          </p:nvPr>
        </p:nvSpPr>
        <p:spPr/>
        <p:txBody>
          <a:bodyPr>
            <a:normAutofit fontScale="92500" lnSpcReduction="10000"/>
          </a:bodyPr>
          <a:lstStyle/>
          <a:p>
            <a:r>
              <a:rPr lang="en-US" dirty="0" smtClean="0"/>
              <a:t>Consider Valentine’s Day, Independence Day, Labor Day, etc. along with Advent-Christmas, Lent-Easter, etc. You also might consider a series on the family between Mother’s Day and Father’s Day.</a:t>
            </a:r>
            <a:endParaRPr lang="en-US" dirty="0"/>
          </a:p>
        </p:txBody>
      </p:sp>
      <p:pic>
        <p:nvPicPr>
          <p:cNvPr id="9220" name="Picture 4" descr="C:\Documents and Settings\lcherry\Local Settings\Temporary Internet Files\Content.IE5\VXNIS0J0\MPj04276990000[1].jpg"/>
          <p:cNvPicPr>
            <a:picLocks noChangeAspect="1" noChangeArrowheads="1"/>
          </p:cNvPicPr>
          <p:nvPr/>
        </p:nvPicPr>
        <p:blipFill>
          <a:blip r:embed="rId2" cstate="print"/>
          <a:srcRect/>
          <a:stretch>
            <a:fillRect/>
          </a:stretch>
        </p:blipFill>
        <p:spPr bwMode="auto">
          <a:xfrm>
            <a:off x="2362201" y="1752601"/>
            <a:ext cx="3430340" cy="2286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224" name="Picture 8" descr="C:\Documents and Settings\lcherry\Local Settings\Temporary Internet Files\Content.IE5\H6F72QJ5\MPj04226870000[1].jpg"/>
          <p:cNvPicPr>
            <a:picLocks noChangeAspect="1" noChangeArrowheads="1"/>
          </p:cNvPicPr>
          <p:nvPr/>
        </p:nvPicPr>
        <p:blipFill>
          <a:blip r:embed="rId3" cstate="print"/>
          <a:srcRect/>
          <a:stretch>
            <a:fillRect/>
          </a:stretch>
        </p:blipFill>
        <p:spPr bwMode="auto">
          <a:xfrm>
            <a:off x="5715000" y="1600200"/>
            <a:ext cx="2979949" cy="19812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31" name="Picture 7" descr="C:\Documents and Settings\lcherry\Local Settings\Temporary Internet Files\Content.IE5\BGCICV6U\MPj03996060000[1].jpg"/>
          <p:cNvPicPr>
            <a:picLocks noChangeAspect="1" noChangeArrowheads="1"/>
          </p:cNvPicPr>
          <p:nvPr/>
        </p:nvPicPr>
        <p:blipFill>
          <a:blip r:embed="rId4" cstate="print"/>
          <a:srcRect/>
          <a:stretch>
            <a:fillRect/>
          </a:stretch>
        </p:blipFill>
        <p:spPr bwMode="auto">
          <a:xfrm>
            <a:off x="2438400" y="4038600"/>
            <a:ext cx="1676400" cy="209601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36" name="Picture 12" descr="C:\Documents and Settings\lcherry\Local Settings\Temporary Internet Files\Content.IE5\096HYAXC\MPj04227980000[1].jpg"/>
          <p:cNvPicPr>
            <a:picLocks noChangeAspect="1" noChangeArrowheads="1"/>
          </p:cNvPicPr>
          <p:nvPr/>
        </p:nvPicPr>
        <p:blipFill>
          <a:blip r:embed="rId5" cstate="print"/>
          <a:srcRect/>
          <a:stretch>
            <a:fillRect/>
          </a:stretch>
        </p:blipFill>
        <p:spPr bwMode="auto">
          <a:xfrm>
            <a:off x="6324600" y="3733800"/>
            <a:ext cx="2438400" cy="2438400"/>
          </a:xfrm>
          <a:prstGeom prst="round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37" name="Picture 13" descr="C:\Documents and Settings\lcherry\Local Settings\Temporary Internet Files\Content.IE5\H6F72QJ5\MPj03848780000[1].jpg"/>
          <p:cNvPicPr>
            <a:picLocks noChangeAspect="1" noChangeArrowheads="1"/>
          </p:cNvPicPr>
          <p:nvPr/>
        </p:nvPicPr>
        <p:blipFill>
          <a:blip r:embed="rId6" cstate="print"/>
          <a:srcRect/>
          <a:stretch>
            <a:fillRect/>
          </a:stretch>
        </p:blipFill>
        <p:spPr bwMode="auto">
          <a:xfrm>
            <a:off x="4343400" y="3733800"/>
            <a:ext cx="1741715" cy="2438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28" name="Picture 4" descr="C:\Documents and Settings\lcherry\Local Settings\Temporary Internet Files\Content.IE5\BGCICV6U\MPj04011710000[1].jpg"/>
          <p:cNvPicPr>
            <a:picLocks noChangeAspect="1" noChangeArrowheads="1"/>
          </p:cNvPicPr>
          <p:nvPr/>
        </p:nvPicPr>
        <p:blipFill>
          <a:blip r:embed="rId7" cstate="print"/>
          <a:srcRect/>
          <a:stretch>
            <a:fillRect/>
          </a:stretch>
        </p:blipFill>
        <p:spPr bwMode="auto">
          <a:xfrm>
            <a:off x="3962400" y="2133600"/>
            <a:ext cx="1401738" cy="1752600"/>
          </a:xfrm>
          <a:prstGeom prst="diamond">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cut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Developing a Preaching Calendar</a:t>
            </a:r>
            <a:endParaRPr lang="en-US" dirty="0"/>
          </a:p>
        </p:txBody>
      </p:sp>
      <p:sp>
        <p:nvSpPr>
          <p:cNvPr id="4" name="Picture Placeholder 3"/>
          <p:cNvSpPr>
            <a:spLocks noGrp="1"/>
          </p:cNvSpPr>
          <p:nvPr>
            <p:ph type="pic" idx="1"/>
          </p:nvPr>
        </p:nvSpPr>
        <p:spPr/>
      </p:sp>
      <p:sp>
        <p:nvSpPr>
          <p:cNvPr id="3" name="Content Placeholder 2"/>
          <p:cNvSpPr>
            <a:spLocks noGrp="1"/>
          </p:cNvSpPr>
          <p:nvPr>
            <p:ph type="body" sz="half" idx="2"/>
          </p:nvPr>
        </p:nvSpPr>
        <p:spPr>
          <a:xfrm>
            <a:off x="1676400" y="152400"/>
            <a:ext cx="7315200" cy="4267200"/>
          </a:xfrm>
        </p:spPr>
        <p:txBody>
          <a:bodyPr>
            <a:normAutofit/>
          </a:bodyPr>
          <a:lstStyle/>
          <a:p>
            <a:pPr algn="ctr"/>
            <a:r>
              <a:rPr lang="en-US" sz="3400" dirty="0" smtClean="0"/>
              <a:t> “Preachers can easily fall into ruts in preaching, and before they realize it, they are preaching one type of sermon most of the time, or are favorite doctrine to the exclusion of others…No aspect of sermonic preparation offers greater opportunity for variety than this part of the preaching task.”</a:t>
            </a:r>
          </a:p>
        </p:txBody>
      </p:sp>
      <p:sp>
        <p:nvSpPr>
          <p:cNvPr id="5" name="Rectangle 4"/>
          <p:cNvSpPr/>
          <p:nvPr/>
        </p:nvSpPr>
        <p:spPr>
          <a:xfrm>
            <a:off x="1676400" y="5638800"/>
            <a:ext cx="7315200" cy="646331"/>
          </a:xfrm>
          <a:prstGeom prst="rect">
            <a:avLst/>
          </a:prstGeom>
        </p:spPr>
        <p:txBody>
          <a:bodyPr wrap="square">
            <a:spAutoFit/>
          </a:bodyPr>
          <a:lstStyle/>
          <a:p>
            <a:pPr>
              <a:buNone/>
            </a:pPr>
            <a:r>
              <a:rPr lang="en-US" dirty="0" err="1" smtClean="0"/>
              <a:t>Faris</a:t>
            </a:r>
            <a:r>
              <a:rPr lang="en-US" dirty="0" smtClean="0"/>
              <a:t> D. </a:t>
            </a:r>
            <a:r>
              <a:rPr lang="en-US" dirty="0" err="1" smtClean="0"/>
              <a:t>Whitesell</a:t>
            </a:r>
            <a:r>
              <a:rPr lang="en-US" dirty="0" smtClean="0"/>
              <a:t> and Lloyd M. Perry. </a:t>
            </a:r>
            <a:r>
              <a:rPr lang="en-US" u="sng" dirty="0" smtClean="0"/>
              <a:t>Variety </a:t>
            </a:r>
            <a:r>
              <a:rPr lang="en-US" u="sng" dirty="0" smtClean="0"/>
              <a:t>in Your Preaching</a:t>
            </a:r>
            <a:r>
              <a:rPr lang="en-US" dirty="0" smtClean="0"/>
              <a:t>. Westwood, NJ: Fleming H. </a:t>
            </a:r>
            <a:r>
              <a:rPr lang="en-US" dirty="0" err="1" smtClean="0"/>
              <a:t>Revell</a:t>
            </a:r>
            <a:r>
              <a:rPr lang="en-US" dirty="0" smtClean="0"/>
              <a:t> Company, 1954, p. 181.</a:t>
            </a:r>
          </a:p>
        </p:txBody>
      </p:sp>
    </p:spTree>
  </p:cSld>
  <p:clrMapOvr>
    <a:masterClrMapping/>
  </p:clrMapOvr>
  <p:transition>
    <p:cut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p:txBody>
          <a:bodyPr>
            <a:noAutofit/>
          </a:bodyPr>
          <a:lstStyle/>
          <a:p>
            <a:r>
              <a:rPr lang="en-US" sz="2000" dirty="0" smtClean="0"/>
              <a:t>This helps acquaint your people with the content of the books and ground them in biblical theology. You will also put the emphasis where God puts the emphasis.</a:t>
            </a:r>
            <a:endParaRPr lang="en-US" sz="2000" dirty="0"/>
          </a:p>
        </p:txBody>
      </p:sp>
      <p:sp>
        <p:nvSpPr>
          <p:cNvPr id="2" name="Title 1"/>
          <p:cNvSpPr>
            <a:spLocks noGrp="1"/>
          </p:cNvSpPr>
          <p:nvPr>
            <p:ph type="title"/>
          </p:nvPr>
        </p:nvSpPr>
        <p:spPr/>
        <p:txBody>
          <a:bodyPr>
            <a:normAutofit fontScale="90000"/>
          </a:bodyPr>
          <a:lstStyle/>
          <a:p>
            <a:r>
              <a:rPr lang="en-US" dirty="0" smtClean="0"/>
              <a:t>4. Set up a long-range program for preaching through the major books of the Bible.</a:t>
            </a:r>
            <a:endParaRPr lang="en-US" dirty="0"/>
          </a:p>
        </p:txBody>
      </p:sp>
      <p:sp>
        <p:nvSpPr>
          <p:cNvPr id="5" name="Picture Placeholder 4"/>
          <p:cNvSpPr>
            <a:spLocks noGrp="1"/>
          </p:cNvSpPr>
          <p:nvPr>
            <p:ph type="pic" idx="1"/>
          </p:nvPr>
        </p:nvSpPr>
        <p:spPr/>
      </p:sp>
      <p:pic>
        <p:nvPicPr>
          <p:cNvPr id="2051" name="Picture 3" descr="C:\Documents and Settings\lcherry\Local Settings\Temporary Internet Files\Content.IE5\H6F72QJ5\MPj03093890000[1].jpg"/>
          <p:cNvPicPr>
            <a:picLocks noChangeAspect="1" noChangeArrowheads="1"/>
          </p:cNvPicPr>
          <p:nvPr/>
        </p:nvPicPr>
        <p:blipFill>
          <a:blip r:embed="rId2">
            <a:duotone>
              <a:prstClr val="black"/>
              <a:srgbClr val="D9C3A5">
                <a:tint val="50000"/>
                <a:satMod val="180000"/>
              </a:srgbClr>
            </a:duotone>
          </a:blip>
          <a:srcRect/>
          <a:stretch>
            <a:fillRect/>
          </a:stretch>
        </p:blipFill>
        <p:spPr bwMode="auto">
          <a:xfrm>
            <a:off x="2286000" y="381000"/>
            <a:ext cx="5562600" cy="3662045"/>
          </a:xfrm>
          <a:prstGeom prst="round2SameRect">
            <a:avLst/>
          </a:prstGeom>
          <a:ln>
            <a:noFill/>
          </a:ln>
          <a:effectLst>
            <a:outerShdw blurRad="292100" dist="139700" dir="2700000" algn="tl" rotWithShape="0">
              <a:srgbClr val="333333">
                <a:alpha val="65000"/>
              </a:srgbClr>
            </a:outerShdw>
          </a:effectLst>
        </p:spPr>
      </p:pic>
    </p:spTree>
  </p:cSld>
  <p:clrMapOvr>
    <a:masterClrMapping/>
  </p:clrMapOvr>
  <p:transition>
    <p:cut thruBlk="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143000"/>
            <a:ext cx="4953000" cy="5440362"/>
          </a:xfrm>
        </p:spPr>
        <p:txBody>
          <a:bodyPr/>
          <a:lstStyle/>
          <a:p>
            <a:r>
              <a:rPr lang="en-US" dirty="0" smtClean="0"/>
              <a:t>5. Balance Old Testament studies with New Testament messages so the people have a good view of the Bible as a whole.</a:t>
            </a:r>
            <a:endParaRPr lang="en-US" dirty="0"/>
          </a:p>
        </p:txBody>
      </p:sp>
      <p:pic>
        <p:nvPicPr>
          <p:cNvPr id="3078" name="Picture 6" descr="C:\Documents and Settings\lcherry\Local Settings\Temporary Internet Files\Content.IE5\BGCICV6U\MPj04006420000[1].jpg"/>
          <p:cNvPicPr>
            <a:picLocks noChangeAspect="1" noChangeArrowheads="1"/>
          </p:cNvPicPr>
          <p:nvPr/>
        </p:nvPicPr>
        <p:blipFill>
          <a:blip r:embed="rId2"/>
          <a:srcRect/>
          <a:stretch>
            <a:fillRect/>
          </a:stretch>
        </p:blipFill>
        <p:spPr bwMode="auto">
          <a:xfrm>
            <a:off x="5105400" y="1706562"/>
            <a:ext cx="3595762" cy="4495800"/>
          </a:xfrm>
          <a:prstGeom prst="rect">
            <a:avLst/>
          </a:prstGeom>
          <a:ln>
            <a:noFill/>
          </a:ln>
          <a:effectLst>
            <a:softEdge rad="112500"/>
          </a:effectLst>
        </p:spPr>
      </p:pic>
    </p:spTree>
  </p:cSld>
  <p:clrMapOvr>
    <a:masterClrMapping/>
  </p:clrMapOvr>
  <p:transition>
    <p:cut thruBlk="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3050"/>
            <a:ext cx="9144000" cy="869950"/>
          </a:xfrm>
        </p:spPr>
        <p:txBody>
          <a:bodyPr>
            <a:noAutofit/>
          </a:bodyPr>
          <a:lstStyle/>
          <a:p>
            <a:pPr algn="ctr"/>
            <a:r>
              <a:rPr lang="en-US" sz="3600" dirty="0" smtClean="0"/>
              <a:t>6. Seasonal series can be helpful periodically.</a:t>
            </a:r>
            <a:endParaRPr lang="en-US" sz="3600" dirty="0"/>
          </a:p>
        </p:txBody>
      </p:sp>
      <p:sp>
        <p:nvSpPr>
          <p:cNvPr id="4" name="Text Placeholder 3"/>
          <p:cNvSpPr>
            <a:spLocks noGrp="1"/>
          </p:cNvSpPr>
          <p:nvPr>
            <p:ph type="body" idx="2"/>
          </p:nvPr>
        </p:nvSpPr>
        <p:spPr/>
        <p:txBody>
          <a:bodyPr/>
          <a:lstStyle/>
          <a:p>
            <a:r>
              <a:rPr lang="en-US" dirty="0" smtClean="0"/>
              <a:t>For example, preaching on prophecies of Christ from Christmas to Easter, or hosting Fall Evangelism, Winter Bible, Spring missions, or Summer home series.</a:t>
            </a:r>
            <a:endParaRPr lang="en-US" dirty="0"/>
          </a:p>
        </p:txBody>
      </p:sp>
      <p:pic>
        <p:nvPicPr>
          <p:cNvPr id="6146" name="Picture 2" descr="C:\Documents and Settings\lcherry\Local Settings\Temporary Internet Files\Content.IE5\096HYAXC\MPj04334360000[1].jpg"/>
          <p:cNvPicPr>
            <a:picLocks noGrp="1" noChangeAspect="1" noChangeArrowheads="1"/>
          </p:cNvPicPr>
          <p:nvPr>
            <p:ph sz="quarter" idx="1"/>
          </p:nvPr>
        </p:nvPicPr>
        <p:blipFill>
          <a:blip r:embed="rId2" cstate="print"/>
          <a:srcRect/>
          <a:stretch>
            <a:fillRect/>
          </a:stretch>
        </p:blipFill>
        <p:spPr bwMode="auto">
          <a:xfrm>
            <a:off x="2362200" y="1830685"/>
            <a:ext cx="6400800" cy="4263430"/>
          </a:xfrm>
          <a:prstGeom prst="rect">
            <a:avLst/>
          </a:prstGeom>
          <a:noFill/>
        </p:spPr>
      </p:pic>
    </p:spTree>
  </p:cSld>
  <p:clrMapOvr>
    <a:masterClrMapping/>
  </p:clrMapOvr>
  <p:transition>
    <p:cut thruBlk="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p:txBody>
          <a:bodyPr/>
          <a:lstStyle/>
          <a:p>
            <a:endParaRPr lang="en-US" dirty="0"/>
          </a:p>
        </p:txBody>
      </p:sp>
      <p:sp>
        <p:nvSpPr>
          <p:cNvPr id="2" name="Title 1"/>
          <p:cNvSpPr>
            <a:spLocks noGrp="1"/>
          </p:cNvSpPr>
          <p:nvPr>
            <p:ph type="title"/>
          </p:nvPr>
        </p:nvSpPr>
        <p:spPr/>
        <p:txBody>
          <a:bodyPr>
            <a:normAutofit fontScale="90000"/>
          </a:bodyPr>
          <a:lstStyle/>
          <a:p>
            <a:r>
              <a:rPr lang="en-US" dirty="0" smtClean="0"/>
              <a:t>7. Survey your congregation to determine their needs.</a:t>
            </a:r>
            <a:endParaRPr lang="en-US" dirty="0"/>
          </a:p>
        </p:txBody>
      </p:sp>
      <p:pic>
        <p:nvPicPr>
          <p:cNvPr id="5" name="Picture Placeholder 4" descr="suggestion.jpg"/>
          <p:cNvPicPr>
            <a:picLocks noGrp="1" noChangeAspect="1"/>
          </p:cNvPicPr>
          <p:nvPr>
            <p:ph type="pic" idx="1"/>
          </p:nvPr>
        </p:nvPicPr>
        <p:blipFill>
          <a:blip r:embed="rId2"/>
          <a:srcRect t="19876" b="19876"/>
          <a:stretch>
            <a:fillRect/>
          </a:stretch>
        </p:blipFill>
        <p:spPr/>
      </p:pic>
    </p:spTree>
  </p:cSld>
  <p:clrMapOvr>
    <a:masterClrMapping/>
  </p:clrMapOvr>
  <p:transition>
    <p:cut thruBlk="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7"/>
          <p:cNvSpPr>
            <a:spLocks noGrp="1"/>
          </p:cNvSpPr>
          <p:nvPr>
            <p:ph type="body" idx="1"/>
          </p:nvPr>
        </p:nvSpPr>
        <p:spPr/>
        <p:txBody>
          <a:bodyPr>
            <a:normAutofit lnSpcReduction="10000"/>
          </a:bodyPr>
          <a:lstStyle/>
          <a:p>
            <a:r>
              <a:rPr lang="en-US" dirty="0" smtClean="0"/>
              <a:t>You will need to open the door for their suggestions or they will not likely provide them. Your official board can be extremely helpful by giving you a different perspective.</a:t>
            </a:r>
            <a:endParaRPr lang="en-US" dirty="0"/>
          </a:p>
        </p:txBody>
      </p:sp>
      <p:sp>
        <p:nvSpPr>
          <p:cNvPr id="2" name="Title 1"/>
          <p:cNvSpPr>
            <a:spLocks noGrp="1"/>
          </p:cNvSpPr>
          <p:nvPr>
            <p:ph type="title"/>
          </p:nvPr>
        </p:nvSpPr>
        <p:spPr>
          <a:xfrm>
            <a:off x="1219200" y="1600200"/>
            <a:ext cx="7924800" cy="838200"/>
          </a:xfrm>
        </p:spPr>
        <p:txBody>
          <a:bodyPr>
            <a:noAutofit/>
          </a:bodyPr>
          <a:lstStyle/>
          <a:p>
            <a:pPr algn="ctr"/>
            <a:r>
              <a:rPr lang="en-US" sz="3600" dirty="0" smtClean="0"/>
              <a:t>8. Solicit suggestions from your leaders in the congregation.</a:t>
            </a:r>
            <a:endParaRPr lang="en-US" sz="3600" dirty="0"/>
          </a:p>
        </p:txBody>
      </p:sp>
      <p:pic>
        <p:nvPicPr>
          <p:cNvPr id="5129" name="Picture 9" descr="C:\Documents and Settings\lcherry\Local Settings\Temporary Internet Files\Content.IE5\096HYAXC\MPj04003370000[1].jpg"/>
          <p:cNvPicPr>
            <a:picLocks noChangeAspect="1" noChangeArrowheads="1"/>
          </p:cNvPicPr>
          <p:nvPr/>
        </p:nvPicPr>
        <p:blipFill>
          <a:blip r:embed="rId2" cstate="print"/>
          <a:srcRect/>
          <a:stretch>
            <a:fillRect/>
          </a:stretch>
        </p:blipFill>
        <p:spPr bwMode="auto">
          <a:xfrm>
            <a:off x="6248400" y="4953000"/>
            <a:ext cx="2524728" cy="1682496"/>
          </a:xfrm>
          <a:prstGeom prst="rect">
            <a:avLst/>
          </a:prstGeom>
          <a:ln>
            <a:noFill/>
          </a:ln>
          <a:effectLst>
            <a:outerShdw blurRad="292100" dist="139700" dir="2700000" algn="tl" rotWithShape="0">
              <a:srgbClr val="333333">
                <a:alpha val="65000"/>
              </a:srgbClr>
            </a:outerShdw>
          </a:effectLst>
        </p:spPr>
      </p:pic>
      <p:pic>
        <p:nvPicPr>
          <p:cNvPr id="5131" name="Picture 11" descr="C:\Documents and Settings\lcherry\Local Settings\Temporary Internet Files\Content.IE5\H6F72QJ5\MPj03167850000[1].jpg"/>
          <p:cNvPicPr>
            <a:picLocks noChangeAspect="1" noChangeArrowheads="1"/>
          </p:cNvPicPr>
          <p:nvPr/>
        </p:nvPicPr>
        <p:blipFill>
          <a:blip r:embed="rId3"/>
          <a:srcRect/>
          <a:stretch>
            <a:fillRect/>
          </a:stretch>
        </p:blipFill>
        <p:spPr bwMode="auto">
          <a:xfrm>
            <a:off x="3276600" y="4953000"/>
            <a:ext cx="2560320" cy="1702613"/>
          </a:xfrm>
          <a:prstGeom prst="rect">
            <a:avLst/>
          </a:prstGeom>
          <a:ln>
            <a:noFill/>
          </a:ln>
          <a:effectLst>
            <a:outerShdw blurRad="292100" dist="139700" dir="2700000" algn="tl" rotWithShape="0">
              <a:srgbClr val="333333">
                <a:alpha val="65000"/>
              </a:srgbClr>
            </a:outerShdw>
          </a:effectLst>
        </p:spPr>
      </p:pic>
      <p:pic>
        <p:nvPicPr>
          <p:cNvPr id="5132" name="Picture 12" descr="C:\Documents and Settings\lcherry\Local Settings\Temporary Internet Files\Content.IE5\BGCICV6U\MPj02850000000[1].jpg"/>
          <p:cNvPicPr>
            <a:picLocks noChangeAspect="1" noChangeArrowheads="1"/>
          </p:cNvPicPr>
          <p:nvPr/>
        </p:nvPicPr>
        <p:blipFill>
          <a:blip r:embed="rId4"/>
          <a:srcRect/>
          <a:stretch>
            <a:fillRect/>
          </a:stretch>
        </p:blipFill>
        <p:spPr bwMode="auto">
          <a:xfrm>
            <a:off x="335280" y="4953000"/>
            <a:ext cx="2560320" cy="1685544"/>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cut thruBlk="1"/>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3124200"/>
            <a:ext cx="7808913" cy="3276600"/>
          </a:xfrm>
        </p:spPr>
        <p:txBody>
          <a:bodyPr>
            <a:noAutofit/>
          </a:bodyPr>
          <a:lstStyle/>
          <a:p>
            <a:pPr marL="514350" indent="-514350">
              <a:buSzPct val="100000"/>
              <a:buFont typeface="+mj-lt"/>
              <a:buAutoNum type="arabicPeriod"/>
            </a:pPr>
            <a:r>
              <a:rPr lang="en-US" sz="3200" dirty="0" smtClean="0">
                <a:solidFill>
                  <a:schemeClr val="tx1"/>
                </a:solidFill>
              </a:rPr>
              <a:t>What does God expect of your pastor?</a:t>
            </a:r>
          </a:p>
          <a:p>
            <a:pPr marL="514350" indent="-514350">
              <a:buSzPct val="100000"/>
              <a:buFont typeface="+mj-lt"/>
              <a:buAutoNum type="arabicPeriod"/>
            </a:pPr>
            <a:r>
              <a:rPr lang="en-US" sz="3200" dirty="0" smtClean="0">
                <a:solidFill>
                  <a:schemeClr val="tx1"/>
                </a:solidFill>
              </a:rPr>
              <a:t>What does God expect of His people?</a:t>
            </a:r>
          </a:p>
          <a:p>
            <a:pPr marL="514350" indent="-514350">
              <a:buSzPct val="100000"/>
              <a:buFont typeface="+mj-lt"/>
              <a:buAutoNum type="arabicPeriod"/>
            </a:pPr>
            <a:r>
              <a:rPr lang="en-US" sz="3200" dirty="0" smtClean="0">
                <a:solidFill>
                  <a:schemeClr val="tx1"/>
                </a:solidFill>
              </a:rPr>
              <a:t>What does God expect of pastor and people working together?</a:t>
            </a:r>
            <a:endParaRPr lang="en-US" sz="3200" dirty="0"/>
          </a:p>
        </p:txBody>
      </p:sp>
      <p:sp>
        <p:nvSpPr>
          <p:cNvPr id="2" name="Title 1"/>
          <p:cNvSpPr>
            <a:spLocks noGrp="1"/>
          </p:cNvSpPr>
          <p:nvPr>
            <p:ph type="title"/>
          </p:nvPr>
        </p:nvSpPr>
        <p:spPr>
          <a:xfrm>
            <a:off x="0" y="1600200"/>
            <a:ext cx="9144000" cy="990600"/>
          </a:xfrm>
        </p:spPr>
        <p:txBody>
          <a:bodyPr>
            <a:normAutofit fontScale="90000"/>
          </a:bodyPr>
          <a:lstStyle/>
          <a:p>
            <a:pPr algn="ctr"/>
            <a:r>
              <a:rPr lang="en-US" sz="3600" dirty="0" smtClean="0">
                <a:solidFill>
                  <a:schemeClr val="tx1"/>
                </a:solidFill>
              </a:rPr>
              <a:t>9. Creatively establish your annual master pulpit plan. </a:t>
            </a:r>
            <a:endParaRPr lang="en-US" dirty="0">
              <a:solidFill>
                <a:schemeClr val="tx1"/>
              </a:solidFill>
            </a:endParaRPr>
          </a:p>
        </p:txBody>
      </p:sp>
    </p:spTree>
  </p:cSld>
  <p:clrMapOvr>
    <a:masterClrMapping/>
  </p:clrMapOvr>
  <p:transition>
    <p:cut thruBlk="1"/>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3050"/>
            <a:ext cx="9144000" cy="869950"/>
          </a:xfrm>
        </p:spPr>
        <p:txBody>
          <a:bodyPr>
            <a:noAutofit/>
          </a:bodyPr>
          <a:lstStyle/>
          <a:p>
            <a:pPr algn="ctr"/>
            <a:r>
              <a:rPr lang="en-US" sz="3600" dirty="0" smtClean="0"/>
              <a:t>10. It is wise to address the trends of the times.</a:t>
            </a:r>
            <a:endParaRPr lang="en-US" sz="3600" dirty="0"/>
          </a:p>
        </p:txBody>
      </p:sp>
      <p:sp>
        <p:nvSpPr>
          <p:cNvPr id="4" name="Text Placeholder 3"/>
          <p:cNvSpPr>
            <a:spLocks noGrp="1"/>
          </p:cNvSpPr>
          <p:nvPr>
            <p:ph type="body" idx="2"/>
          </p:nvPr>
        </p:nvSpPr>
        <p:spPr/>
        <p:txBody>
          <a:bodyPr>
            <a:normAutofit lnSpcReduction="10000"/>
          </a:bodyPr>
          <a:lstStyle/>
          <a:p>
            <a:r>
              <a:rPr lang="en-US" dirty="0" smtClean="0"/>
              <a:t>What does the Bible say about immorality among leaders? How should today’s believer respond to the AIDs epidemic? How active should a believer be in the political arena?</a:t>
            </a:r>
            <a:endParaRPr lang="en-US" dirty="0"/>
          </a:p>
        </p:txBody>
      </p:sp>
      <p:pic>
        <p:nvPicPr>
          <p:cNvPr id="5" name="Content Placeholder 4" descr="01aids_slide1.jpg"/>
          <p:cNvPicPr>
            <a:picLocks noGrp="1" noChangeAspect="1"/>
          </p:cNvPicPr>
          <p:nvPr>
            <p:ph sz="quarter" idx="1"/>
          </p:nvPr>
        </p:nvPicPr>
        <p:blipFill>
          <a:blip r:embed="rId2"/>
          <a:stretch>
            <a:fillRect/>
          </a:stretch>
        </p:blipFill>
        <p:spPr>
          <a:xfrm>
            <a:off x="2590800" y="1905000"/>
            <a:ext cx="5943600" cy="41148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cut thruBlk="1"/>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3050"/>
            <a:ext cx="9144000" cy="869950"/>
          </a:xfrm>
        </p:spPr>
        <p:txBody>
          <a:bodyPr>
            <a:noAutofit/>
          </a:bodyPr>
          <a:lstStyle/>
          <a:p>
            <a:r>
              <a:rPr lang="en-US" sz="3600" dirty="0" smtClean="0"/>
              <a:t>11. Use variety within the bounds of propriety.</a:t>
            </a:r>
            <a:endParaRPr lang="en-US" sz="3600" dirty="0"/>
          </a:p>
        </p:txBody>
      </p:sp>
      <p:sp>
        <p:nvSpPr>
          <p:cNvPr id="4" name="Content Placeholder 3"/>
          <p:cNvSpPr>
            <a:spLocks noGrp="1"/>
          </p:cNvSpPr>
          <p:nvPr>
            <p:ph sz="quarter" idx="2"/>
          </p:nvPr>
        </p:nvSpPr>
        <p:spPr/>
        <p:txBody>
          <a:bodyPr>
            <a:normAutofit fontScale="85000" lnSpcReduction="20000"/>
          </a:bodyPr>
          <a:lstStyle/>
          <a:p>
            <a:r>
              <a:rPr lang="en-US" dirty="0" smtClean="0"/>
              <a:t>Do not restrict the people to constant listening to you. You will need to determine how much of the public pulpit work should be done by you. </a:t>
            </a:r>
          </a:p>
          <a:p>
            <a:r>
              <a:rPr lang="en-US" dirty="0" smtClean="0"/>
              <a:t>You will also want to plan time away for a true vacation as well as study leave.</a:t>
            </a:r>
            <a:endParaRPr lang="en-US" dirty="0"/>
          </a:p>
        </p:txBody>
      </p:sp>
      <p:sp>
        <p:nvSpPr>
          <p:cNvPr id="6" name="Content Placeholder 5"/>
          <p:cNvSpPr>
            <a:spLocks noGrp="1"/>
          </p:cNvSpPr>
          <p:nvPr>
            <p:ph sz="quarter" idx="4"/>
          </p:nvPr>
        </p:nvSpPr>
        <p:spPr>
          <a:xfrm>
            <a:off x="4800600" y="2438400"/>
            <a:ext cx="3886200" cy="2590800"/>
          </a:xfrm>
        </p:spPr>
        <p:txBody>
          <a:bodyPr/>
          <a:lstStyle/>
          <a:p>
            <a:r>
              <a:rPr lang="en-US" sz="2500" dirty="0" smtClean="0"/>
              <a:t>Films, panels, question &amp; answer, drama, cantatas, children’s church, youth in charge, missionaries, bible conference, family conference, etc.</a:t>
            </a:r>
          </a:p>
          <a:p>
            <a:endParaRPr lang="en-US" dirty="0" smtClean="0"/>
          </a:p>
        </p:txBody>
      </p:sp>
      <p:sp>
        <p:nvSpPr>
          <p:cNvPr id="3" name="Text Placeholder 2"/>
          <p:cNvSpPr>
            <a:spLocks noGrp="1"/>
          </p:cNvSpPr>
          <p:nvPr>
            <p:ph type="body" sz="quarter" idx="1"/>
          </p:nvPr>
        </p:nvSpPr>
        <p:spPr/>
        <p:txBody>
          <a:bodyPr/>
          <a:lstStyle/>
          <a:p>
            <a:endParaRPr lang="en-US" dirty="0"/>
          </a:p>
        </p:txBody>
      </p:sp>
      <p:sp>
        <p:nvSpPr>
          <p:cNvPr id="5" name="Text Placeholder 4"/>
          <p:cNvSpPr>
            <a:spLocks noGrp="1"/>
          </p:cNvSpPr>
          <p:nvPr>
            <p:ph type="body" sz="quarter" idx="3"/>
          </p:nvPr>
        </p:nvSpPr>
        <p:spPr/>
        <p:txBody>
          <a:bodyPr/>
          <a:lstStyle/>
          <a:p>
            <a:endParaRPr lang="en-US"/>
          </a:p>
        </p:txBody>
      </p:sp>
      <p:pic>
        <p:nvPicPr>
          <p:cNvPr id="4098" name="Picture 2" descr="C:\Documents and Settings\lcherry\Local Settings\Temporary Internet Files\Content.IE5\VXNIS0J0\MPj04310110000[1].jpg"/>
          <p:cNvPicPr>
            <a:picLocks noChangeAspect="1" noChangeArrowheads="1"/>
          </p:cNvPicPr>
          <p:nvPr/>
        </p:nvPicPr>
        <p:blipFill>
          <a:blip r:embed="rId2" cstate="print"/>
          <a:srcRect/>
          <a:stretch>
            <a:fillRect/>
          </a:stretch>
        </p:blipFill>
        <p:spPr bwMode="auto">
          <a:xfrm rot="1441937">
            <a:off x="7602997" y="4951677"/>
            <a:ext cx="1124065" cy="1685275"/>
          </a:xfrm>
          <a:prstGeom prst="rect">
            <a:avLst/>
          </a:prstGeom>
          <a:noFill/>
        </p:spPr>
      </p:pic>
      <p:pic>
        <p:nvPicPr>
          <p:cNvPr id="4101" name="Picture 5" descr="C:\Documents and Settings\lcherry\Local Settings\Temporary Internet Files\Content.IE5\BGCICV6U\MPj04228780000[1].jpg"/>
          <p:cNvPicPr>
            <a:picLocks noChangeAspect="1" noChangeArrowheads="1"/>
          </p:cNvPicPr>
          <p:nvPr/>
        </p:nvPicPr>
        <p:blipFill>
          <a:blip r:embed="rId3" cstate="print"/>
          <a:srcRect/>
          <a:stretch>
            <a:fillRect/>
          </a:stretch>
        </p:blipFill>
        <p:spPr bwMode="auto">
          <a:xfrm rot="20842932">
            <a:off x="4672565" y="4965714"/>
            <a:ext cx="1633488" cy="1101328"/>
          </a:xfrm>
          <a:prstGeom prst="rect">
            <a:avLst/>
          </a:prstGeom>
          <a:noFill/>
        </p:spPr>
      </p:pic>
      <p:pic>
        <p:nvPicPr>
          <p:cNvPr id="4102" name="Picture 6" descr="C:\Documents and Settings\lcherry\Local Settings\Temporary Internet Files\Content.IE5\096HYAXC\MPj03138870000[1].jpg"/>
          <p:cNvPicPr>
            <a:picLocks noChangeAspect="1" noChangeArrowheads="1"/>
          </p:cNvPicPr>
          <p:nvPr/>
        </p:nvPicPr>
        <p:blipFill>
          <a:blip r:embed="rId4" cstate="print"/>
          <a:srcRect/>
          <a:stretch>
            <a:fillRect/>
          </a:stretch>
        </p:blipFill>
        <p:spPr bwMode="auto">
          <a:xfrm>
            <a:off x="6324600" y="5105400"/>
            <a:ext cx="1014730" cy="1295400"/>
          </a:xfrm>
          <a:prstGeom prst="rect">
            <a:avLst/>
          </a:prstGeom>
          <a:noFill/>
        </p:spPr>
      </p:pic>
    </p:spTree>
  </p:cSld>
  <p:clrMapOvr>
    <a:masterClrMapping/>
  </p:clrMapOvr>
  <p:transition>
    <p:cut thruBlk="1"/>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200" dirty="0" smtClean="0"/>
              <a:t>12. Review the previous years’ calendar(s) before establishing the new pulpit plan.</a:t>
            </a:r>
            <a:endParaRPr lang="en-US" sz="3200" dirty="0"/>
          </a:p>
        </p:txBody>
      </p:sp>
      <p:sp>
        <p:nvSpPr>
          <p:cNvPr id="5" name="Text Placeholder 4"/>
          <p:cNvSpPr>
            <a:spLocks noGrp="1"/>
          </p:cNvSpPr>
          <p:nvPr>
            <p:ph type="body" idx="2"/>
          </p:nvPr>
        </p:nvSpPr>
        <p:spPr>
          <a:xfrm>
            <a:off x="533400" y="1752600"/>
            <a:ext cx="1752600" cy="4343400"/>
          </a:xfrm>
        </p:spPr>
        <p:txBody>
          <a:bodyPr>
            <a:normAutofit/>
          </a:bodyPr>
          <a:lstStyle/>
          <a:p>
            <a:r>
              <a:rPr lang="en-US" sz="2200" dirty="0" smtClean="0"/>
              <a:t>This protects continuity in the pulpit. It also can be a time of evaluation of performance in light of goals.</a:t>
            </a:r>
            <a:endParaRPr lang="en-US" sz="2200" dirty="0"/>
          </a:p>
        </p:txBody>
      </p:sp>
      <p:pic>
        <p:nvPicPr>
          <p:cNvPr id="3075" name="Picture 3" descr="C:\Documents and Settings\lcherry\Local Settings\Temporary Internet Files\Content.IE5\096HYAXC\MPj04308170000[1].jpg"/>
          <p:cNvPicPr>
            <a:picLocks noGrp="1" noChangeAspect="1" noChangeArrowheads="1"/>
          </p:cNvPicPr>
          <p:nvPr>
            <p:ph sz="quarter" idx="1"/>
          </p:nvPr>
        </p:nvPicPr>
        <p:blipFill>
          <a:blip r:embed="rId2"/>
          <a:srcRect/>
          <a:stretch>
            <a:fillRect/>
          </a:stretch>
        </p:blipFill>
        <p:spPr bwMode="auto">
          <a:xfrm>
            <a:off x="3931146" y="1752600"/>
            <a:ext cx="3262908" cy="4419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cut thruBlk="1"/>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half" idx="2"/>
          </p:nvPr>
        </p:nvSpPr>
        <p:spPr/>
        <p:txBody>
          <a:bodyPr/>
          <a:lstStyle/>
          <a:p>
            <a:endParaRPr lang="en-US"/>
          </a:p>
        </p:txBody>
      </p:sp>
      <p:sp>
        <p:nvSpPr>
          <p:cNvPr id="6" name="Picture Placeholder 5"/>
          <p:cNvSpPr>
            <a:spLocks noGrp="1"/>
          </p:cNvSpPr>
          <p:nvPr>
            <p:ph type="pic" idx="1"/>
          </p:nvPr>
        </p:nvSpPr>
        <p:spPr/>
      </p:sp>
      <p:sp>
        <p:nvSpPr>
          <p:cNvPr id="2" name="Title 1"/>
          <p:cNvSpPr>
            <a:spLocks noGrp="1"/>
          </p:cNvSpPr>
          <p:nvPr>
            <p:ph type="title"/>
          </p:nvPr>
        </p:nvSpPr>
        <p:spPr>
          <a:xfrm>
            <a:off x="1905000" y="0"/>
            <a:ext cx="6934200" cy="4038600"/>
          </a:xfrm>
        </p:spPr>
        <p:txBody>
          <a:bodyPr>
            <a:normAutofit/>
          </a:bodyPr>
          <a:lstStyle/>
          <a:p>
            <a:pPr algn="ctr"/>
            <a:r>
              <a:rPr lang="en-US" sz="4000" dirty="0" smtClean="0">
                <a:solidFill>
                  <a:schemeClr val="tx1"/>
                </a:solidFill>
              </a:rPr>
              <a:t>13. When it is warranted, do not hesitate to break away from the calendar to preach a message which has not been scheduled in the yearly plan.</a:t>
            </a:r>
            <a:endParaRPr lang="en-US" sz="4000" dirty="0">
              <a:solidFill>
                <a:schemeClr val="tx1"/>
              </a:solidFill>
            </a:endParaRPr>
          </a:p>
        </p:txBody>
      </p:sp>
      <p:pic>
        <p:nvPicPr>
          <p:cNvPr id="2059" name="Picture 11" descr="C:\Documents and Settings\lcherry\Local Settings\Temporary Internet Files\Content.IE5\BGCICV6U\MPj03420010000[1].jpg"/>
          <p:cNvPicPr>
            <a:picLocks noChangeAspect="1" noChangeArrowheads="1"/>
          </p:cNvPicPr>
          <p:nvPr/>
        </p:nvPicPr>
        <p:blipFill>
          <a:blip r:embed="rId2">
            <a:duotone>
              <a:prstClr val="black"/>
              <a:srgbClr val="D9C3A5">
                <a:tint val="50000"/>
                <a:satMod val="180000"/>
              </a:srgbClr>
            </a:duotone>
          </a:blip>
          <a:srcRect/>
          <a:stretch>
            <a:fillRect/>
          </a:stretch>
        </p:blipFill>
        <p:spPr bwMode="auto">
          <a:xfrm rot="20809205">
            <a:off x="1296759" y="3260046"/>
            <a:ext cx="2256090" cy="1609344"/>
          </a:xfrm>
          <a:prstGeom prst="rect">
            <a:avLst/>
          </a:prstGeom>
          <a:ln>
            <a:noFill/>
          </a:ln>
          <a:effectLst>
            <a:outerShdw blurRad="190500" algn="tl" rotWithShape="0">
              <a:srgbClr val="000000">
                <a:alpha val="70000"/>
              </a:srgbClr>
            </a:outerShdw>
          </a:effectLst>
        </p:spPr>
      </p:pic>
    </p:spTree>
  </p:cSld>
  <p:clrMapOvr>
    <a:masterClrMapping/>
  </p:clrMapOvr>
  <p:transition>
    <p:cut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3581400"/>
          </a:xfrm>
        </p:spPr>
        <p:txBody>
          <a:bodyPr>
            <a:normAutofit/>
          </a:bodyPr>
          <a:lstStyle/>
          <a:p>
            <a:pPr algn="ctr"/>
            <a:r>
              <a:rPr lang="en-US" dirty="0" smtClean="0"/>
              <a:t>A Master Preaching Calendar Offers Many Advantages</a:t>
            </a:r>
            <a:endParaRPr lang="en-US" dirty="0"/>
          </a:p>
        </p:txBody>
      </p:sp>
      <p:sp>
        <p:nvSpPr>
          <p:cNvPr id="4" name="Subtitle 3"/>
          <p:cNvSpPr>
            <a:spLocks noGrp="1"/>
          </p:cNvSpPr>
          <p:nvPr>
            <p:ph type="subTitle" idx="1"/>
          </p:nvPr>
        </p:nvSpPr>
        <p:spPr/>
        <p:txBody>
          <a:bodyPr/>
          <a:lstStyle/>
          <a:p>
            <a:endParaRPr lang="en-US"/>
          </a:p>
        </p:txBody>
      </p:sp>
    </p:spTree>
  </p:cSld>
  <p:clrMapOvr>
    <a:masterClrMapping/>
  </p:clrMapOvr>
  <p:transition>
    <p:cut thruBlk="1"/>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2800" dirty="0" smtClean="0"/>
              <a:t>14. Tie your calendar planning into your Long-term Sermon Development’s “Creative Ideation” time.</a:t>
            </a:r>
            <a:endParaRPr lang="en-US" sz="2800" dirty="0"/>
          </a:p>
        </p:txBody>
      </p:sp>
      <p:sp>
        <p:nvSpPr>
          <p:cNvPr id="4" name="Text Placeholder 3"/>
          <p:cNvSpPr>
            <a:spLocks noGrp="1"/>
          </p:cNvSpPr>
          <p:nvPr>
            <p:ph type="body" idx="2"/>
          </p:nvPr>
        </p:nvSpPr>
        <p:spPr/>
        <p:txBody>
          <a:bodyPr>
            <a:normAutofit/>
          </a:bodyPr>
          <a:lstStyle/>
          <a:p>
            <a:r>
              <a:rPr lang="en-US" sz="2000" dirty="0" smtClean="0"/>
              <a:t>Plan a time to “get away”. Set clear goals for the time away. Include time for spiritual fitness. Include time for physical fitness.</a:t>
            </a:r>
            <a:endParaRPr lang="en-US" sz="2000" dirty="0"/>
          </a:p>
        </p:txBody>
      </p:sp>
      <p:pic>
        <p:nvPicPr>
          <p:cNvPr id="1026" name="Picture 2" descr="C:\Documents and Settings\lcherry\Local Settings\Temporary Internet Files\Content.IE5\BGCICV6U\MPj04331820000[1].jpg"/>
          <p:cNvPicPr>
            <a:picLocks noGrp="1" noChangeAspect="1" noChangeArrowheads="1"/>
          </p:cNvPicPr>
          <p:nvPr>
            <p:ph sz="quarter" idx="1"/>
          </p:nvPr>
        </p:nvPicPr>
        <p:blipFill>
          <a:blip r:embed="rId2"/>
          <a:srcRect/>
          <a:stretch>
            <a:fillRect/>
          </a:stretch>
        </p:blipFill>
        <p:spPr bwMode="auto">
          <a:xfrm>
            <a:off x="2362200" y="1828800"/>
            <a:ext cx="6400800" cy="42672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cut thruBlk="1"/>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0"/>
            <a:ext cx="8686800" cy="5486400"/>
          </a:xfrm>
        </p:spPr>
        <p:txBody>
          <a:bodyPr>
            <a:normAutofit fontScale="90000"/>
          </a:bodyPr>
          <a:lstStyle/>
          <a:p>
            <a:pPr algn="ctr"/>
            <a:r>
              <a:rPr lang="en-US" dirty="0" smtClean="0"/>
              <a:t>15 </a:t>
            </a:r>
            <a:br>
              <a:rPr lang="en-US" dirty="0" smtClean="0"/>
            </a:br>
            <a:r>
              <a:rPr lang="en-US" dirty="0" smtClean="0"/>
              <a:t>When you plan the calendar, as well as when you depart from the calendar, make prayer and integral part of your life. There is no substitute for knowing the Author of the Book and the Head of the Church.</a:t>
            </a: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transition>
    <p:cut thruBlk="1"/>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2590800"/>
            <a:ext cx="8610600" cy="2971800"/>
          </a:xfrm>
        </p:spPr>
        <p:txBody>
          <a:bodyPr>
            <a:normAutofit/>
          </a:bodyPr>
          <a:lstStyle/>
          <a:p>
            <a:r>
              <a:rPr lang="en-US" sz="6000" dirty="0" smtClean="0"/>
              <a:t>Developing a Preaching Calendar</a:t>
            </a:r>
            <a:endParaRPr lang="en-US" sz="6000" dirty="0"/>
          </a:p>
        </p:txBody>
      </p:sp>
      <p:sp>
        <p:nvSpPr>
          <p:cNvPr id="3" name="Subtitle 2"/>
          <p:cNvSpPr>
            <a:spLocks noGrp="1"/>
          </p:cNvSpPr>
          <p:nvPr>
            <p:ph type="subTitle" idx="1"/>
          </p:nvPr>
        </p:nvSpPr>
        <p:spPr/>
        <p:txBody>
          <a:bodyPr/>
          <a:lstStyle/>
          <a:p>
            <a:r>
              <a:rPr lang="en-US" dirty="0" smtClean="0"/>
              <a:t>Dr. Doug Oss, </a:t>
            </a:r>
            <a:r>
              <a:rPr lang="en-US" dirty="0" err="1" smtClean="0"/>
              <a:t>Ph.D</a:t>
            </a:r>
            <a:endParaRPr lang="en-US" dirty="0"/>
          </a:p>
        </p:txBody>
      </p:sp>
    </p:spTree>
  </p:cSld>
  <p:clrMapOvr>
    <a:masterClrMapping/>
  </p:clrMapOvr>
  <p:transition>
    <p:cut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4724400"/>
            <a:ext cx="7543800" cy="2133600"/>
          </a:xfrm>
        </p:spPr>
        <p:txBody>
          <a:bodyPr>
            <a:normAutofit fontScale="90000"/>
          </a:bodyPr>
          <a:lstStyle/>
          <a:p>
            <a:pPr algn="l"/>
            <a:r>
              <a:rPr lang="en-US" sz="2400" dirty="0" smtClean="0">
                <a:solidFill>
                  <a:schemeClr val="tx1"/>
                </a:solidFill>
              </a:rPr>
              <a:t>1.  It allows you to see the complete picture of the pulpit better.</a:t>
            </a:r>
            <a:r>
              <a:rPr lang="en-US" sz="2200" dirty="0" smtClean="0">
                <a:solidFill>
                  <a:schemeClr val="tx1"/>
                </a:solidFill>
              </a:rPr>
              <a:t/>
            </a:r>
            <a:br>
              <a:rPr lang="en-US" sz="2200" dirty="0" smtClean="0">
                <a:solidFill>
                  <a:schemeClr val="tx1"/>
                </a:solidFill>
              </a:rPr>
            </a:br>
            <a:r>
              <a:rPr lang="en-US" sz="1600" dirty="0" smtClean="0">
                <a:solidFill>
                  <a:schemeClr val="tx1"/>
                </a:solidFill>
              </a:rPr>
              <a:t/>
            </a:r>
            <a:br>
              <a:rPr lang="en-US" sz="1600" dirty="0" smtClean="0">
                <a:solidFill>
                  <a:schemeClr val="tx1"/>
                </a:solidFill>
              </a:rPr>
            </a:br>
            <a:r>
              <a:rPr lang="en-US" sz="1600" dirty="0">
                <a:solidFill>
                  <a:schemeClr val="tx1"/>
                </a:solidFill>
              </a:rPr>
              <a:t/>
            </a:r>
            <a:br>
              <a:rPr lang="en-US" sz="1600" dirty="0">
                <a:solidFill>
                  <a:schemeClr val="tx1"/>
                </a:solidFill>
              </a:rPr>
            </a:br>
            <a:r>
              <a:rPr lang="en-US" sz="2000" dirty="0">
                <a:solidFill>
                  <a:schemeClr val="tx1"/>
                </a:solidFill>
              </a:rPr>
              <a:t> </a:t>
            </a:r>
            <a:r>
              <a:rPr lang="en-US" sz="2000" dirty="0" smtClean="0">
                <a:solidFill>
                  <a:schemeClr val="tx1"/>
                </a:solidFill>
              </a:rPr>
              <a:t>    </a:t>
            </a:r>
            <a:r>
              <a:rPr lang="en-US" sz="2200" dirty="0" smtClean="0">
                <a:solidFill>
                  <a:schemeClr val="tx1"/>
                </a:solidFill>
              </a:rPr>
              <a:t>- Where does God want us to go?</a:t>
            </a:r>
            <a:br>
              <a:rPr lang="en-US" sz="2200" dirty="0" smtClean="0">
                <a:solidFill>
                  <a:schemeClr val="tx1"/>
                </a:solidFill>
              </a:rPr>
            </a:br>
            <a:r>
              <a:rPr lang="en-US" sz="2200" dirty="0" smtClean="0">
                <a:solidFill>
                  <a:schemeClr val="tx1"/>
                </a:solidFill>
              </a:rPr>
              <a:t>     - Why does He want us there?</a:t>
            </a:r>
            <a:br>
              <a:rPr lang="en-US" sz="2200" dirty="0" smtClean="0">
                <a:solidFill>
                  <a:schemeClr val="tx1"/>
                </a:solidFill>
              </a:rPr>
            </a:br>
            <a:r>
              <a:rPr lang="en-US" sz="2200" dirty="0" smtClean="0">
                <a:solidFill>
                  <a:schemeClr val="tx1"/>
                </a:solidFill>
              </a:rPr>
              <a:t>     - How will we get there?</a:t>
            </a:r>
            <a:r>
              <a:rPr lang="en-US" sz="2000" dirty="0" smtClean="0"/>
              <a:t/>
            </a:r>
            <a:br>
              <a:rPr lang="en-US" sz="2000" dirty="0" smtClean="0"/>
            </a:br>
            <a:endParaRPr lang="en-US" sz="2000" dirty="0"/>
          </a:p>
        </p:txBody>
      </p:sp>
      <p:sp>
        <p:nvSpPr>
          <p:cNvPr id="11" name="Picture Placeholder 10"/>
          <p:cNvSpPr>
            <a:spLocks noGrp="1"/>
          </p:cNvSpPr>
          <p:nvPr>
            <p:ph type="pic" idx="1"/>
          </p:nvPr>
        </p:nvSpPr>
        <p:spPr/>
      </p:sp>
      <p:pic>
        <p:nvPicPr>
          <p:cNvPr id="1026" name="Picture 2" descr="C:\Documents and Settings\lcherry\Local Settings\Temporary Internet Files\Content.IE5\096HYAXC\MPj04051740000[1].jpg"/>
          <p:cNvPicPr>
            <a:picLocks noChangeAspect="1" noChangeArrowheads="1"/>
          </p:cNvPicPr>
          <p:nvPr/>
        </p:nvPicPr>
        <p:blipFill>
          <a:blip r:embed="rId2" cstate="print"/>
          <a:srcRect/>
          <a:stretch>
            <a:fillRect/>
          </a:stretch>
        </p:blipFill>
        <p:spPr bwMode="auto">
          <a:xfrm>
            <a:off x="2133600" y="533400"/>
            <a:ext cx="2447120" cy="3657600"/>
          </a:xfrm>
          <a:prstGeom prst="rect">
            <a:avLst/>
          </a:prstGeom>
          <a:ln>
            <a:noFill/>
          </a:ln>
          <a:effectLst>
            <a:softEdge rad="112500"/>
          </a:effectLst>
        </p:spPr>
      </p:pic>
      <p:pic>
        <p:nvPicPr>
          <p:cNvPr id="1030" name="Picture 6" descr="C:\Documents and Settings\lcherry\Local Settings\Temporary Internet Files\Content.IE5\BGCICV6U\MPj03413990000[1].jpg"/>
          <p:cNvPicPr>
            <a:picLocks noChangeAspect="1" noChangeArrowheads="1"/>
          </p:cNvPicPr>
          <p:nvPr/>
        </p:nvPicPr>
        <p:blipFill>
          <a:blip r:embed="rId3">
            <a:duotone>
              <a:prstClr val="black"/>
              <a:srgbClr val="D9C3A5">
                <a:tint val="50000"/>
                <a:satMod val="180000"/>
              </a:srgbClr>
            </a:duotone>
          </a:blip>
          <a:srcRect/>
          <a:stretch>
            <a:fillRect/>
          </a:stretch>
        </p:blipFill>
        <p:spPr bwMode="auto">
          <a:xfrm>
            <a:off x="5486381" y="502777"/>
            <a:ext cx="2609080" cy="3657600"/>
          </a:xfrm>
          <a:prstGeom prst="rect">
            <a:avLst/>
          </a:prstGeom>
          <a:ln>
            <a:noFill/>
          </a:ln>
          <a:effectLst>
            <a:softEdge rad="112500"/>
          </a:effectLst>
        </p:spPr>
      </p:pic>
    </p:spTree>
  </p:cSld>
  <p:clrMapOvr>
    <a:masterClrMapping/>
  </p:clrMapOvr>
  <p:transition>
    <p:cut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0600" y="1676400"/>
            <a:ext cx="4114800" cy="4648200"/>
          </a:xfrm>
        </p:spPr>
        <p:txBody>
          <a:bodyPr>
            <a:normAutofit fontScale="90000"/>
          </a:bodyPr>
          <a:lstStyle/>
          <a:p>
            <a:pPr algn="ctr"/>
            <a:r>
              <a:rPr lang="en-US" dirty="0" smtClean="0"/>
              <a:t>2   </a:t>
            </a:r>
            <a:br>
              <a:rPr lang="en-US" dirty="0" smtClean="0"/>
            </a:br>
            <a:r>
              <a:rPr lang="en-US" dirty="0" smtClean="0"/>
              <a:t>It permits you to integrate your work in the pulpit with teaching which is done elsewhere in the church.</a:t>
            </a:r>
            <a:endParaRPr lang="en-US" dirty="0"/>
          </a:p>
        </p:txBody>
      </p:sp>
      <p:pic>
        <p:nvPicPr>
          <p:cNvPr id="12" name="Picture Placeholder 11" descr="desiringgod-738117.jpg"/>
          <p:cNvPicPr>
            <a:picLocks noGrp="1" noChangeAspect="1"/>
          </p:cNvPicPr>
          <p:nvPr>
            <p:ph sz="quarter" idx="1"/>
          </p:nvPr>
        </p:nvPicPr>
        <p:blipFill>
          <a:blip r:embed="rId2" cstate="print">
            <a:duotone>
              <a:prstClr val="black"/>
              <a:srgbClr val="D9C3A5">
                <a:tint val="50000"/>
                <a:satMod val="180000"/>
              </a:srgbClr>
            </a:duotone>
          </a:blip>
          <a:stretch>
            <a:fillRect/>
          </a:stretch>
        </p:blipFill>
        <p:spPr>
          <a:xfrm>
            <a:off x="609600" y="2431607"/>
            <a:ext cx="3886200" cy="288696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cut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2"/>
          </p:nvPr>
        </p:nvSpPr>
        <p:spPr>
          <a:xfrm>
            <a:off x="609600" y="2819400"/>
            <a:ext cx="3886200" cy="2590800"/>
          </a:xfrm>
        </p:spPr>
        <p:txBody>
          <a:bodyPr/>
          <a:lstStyle/>
          <a:p>
            <a:pPr algn="ctr">
              <a:buNone/>
            </a:pPr>
            <a:r>
              <a:rPr lang="en-US" dirty="0" smtClean="0"/>
              <a:t>   </a:t>
            </a:r>
            <a:r>
              <a:rPr lang="en-US" sz="3600" dirty="0" smtClean="0"/>
              <a:t>It protects you from preaching too many times on the same subject.</a:t>
            </a:r>
            <a:endParaRPr lang="en-US" sz="3600" dirty="0"/>
          </a:p>
        </p:txBody>
      </p:sp>
      <p:sp>
        <p:nvSpPr>
          <p:cNvPr id="4" name="Text Placeholder 3"/>
          <p:cNvSpPr>
            <a:spLocks noGrp="1"/>
          </p:cNvSpPr>
          <p:nvPr>
            <p:ph type="body" sz="quarter" idx="1"/>
          </p:nvPr>
        </p:nvSpPr>
        <p:spPr/>
        <p:txBody>
          <a:bodyPr>
            <a:normAutofit/>
          </a:bodyPr>
          <a:lstStyle/>
          <a:p>
            <a:pPr algn="ctr"/>
            <a:r>
              <a:rPr lang="en-US" sz="3600" dirty="0" smtClean="0"/>
              <a:t>3</a:t>
            </a:r>
            <a:endParaRPr lang="en-US" sz="3600" dirty="0"/>
          </a:p>
        </p:txBody>
      </p:sp>
      <p:sp>
        <p:nvSpPr>
          <p:cNvPr id="6" name="Text Placeholder 5"/>
          <p:cNvSpPr>
            <a:spLocks noGrp="1"/>
          </p:cNvSpPr>
          <p:nvPr>
            <p:ph type="body" sz="quarter" idx="3"/>
          </p:nvPr>
        </p:nvSpPr>
        <p:spPr/>
        <p:txBody>
          <a:bodyPr/>
          <a:lstStyle/>
          <a:p>
            <a:endParaRPr lang="en-US" dirty="0"/>
          </a:p>
        </p:txBody>
      </p:sp>
      <p:pic>
        <p:nvPicPr>
          <p:cNvPr id="3" name="Picture 2" descr="scream_p.jpg"/>
          <p:cNvPicPr>
            <a:picLocks noChangeAspect="1"/>
          </p:cNvPicPr>
          <p:nvPr/>
        </p:nvPicPr>
        <p:blipFill>
          <a:blip r:embed="rId2" cstate="print"/>
          <a:stretch>
            <a:fillRect/>
          </a:stretch>
        </p:blipFill>
        <p:spPr>
          <a:xfrm>
            <a:off x="5229225" y="2438400"/>
            <a:ext cx="3228975" cy="4071938"/>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cut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4648200"/>
            <a:ext cx="7543800" cy="2057400"/>
          </a:xfrm>
        </p:spPr>
        <p:txBody>
          <a:bodyPr>
            <a:normAutofit fontScale="90000"/>
          </a:bodyPr>
          <a:lstStyle/>
          <a:p>
            <a:r>
              <a:rPr lang="en-US" dirty="0" smtClean="0">
                <a:solidFill>
                  <a:schemeClr val="tx1"/>
                </a:solidFill>
              </a:rPr>
              <a:t>4. It saves time. </a:t>
            </a:r>
            <a:br>
              <a:rPr lang="en-US" dirty="0" smtClean="0">
                <a:solidFill>
                  <a:schemeClr val="tx1"/>
                </a:solidFill>
              </a:rPr>
            </a:br>
            <a:r>
              <a:rPr lang="en-US" dirty="0" smtClean="0">
                <a:solidFill>
                  <a:schemeClr val="tx1"/>
                </a:solidFill>
              </a:rPr>
              <a:t/>
            </a:r>
            <a:br>
              <a:rPr lang="en-US" dirty="0" smtClean="0">
                <a:solidFill>
                  <a:schemeClr val="tx1"/>
                </a:solidFill>
              </a:rPr>
            </a:br>
            <a:r>
              <a:rPr lang="en-US" dirty="0" smtClean="0">
                <a:solidFill>
                  <a:schemeClr val="tx1"/>
                </a:solidFill>
              </a:rPr>
              <a:t>Many hours can be wasted searching for a text and support material instead of working on a specific message.</a:t>
            </a:r>
            <a:endParaRPr lang="en-US" dirty="0">
              <a:solidFill>
                <a:schemeClr val="tx1"/>
              </a:solidFill>
            </a:endParaRPr>
          </a:p>
        </p:txBody>
      </p:sp>
      <p:sp>
        <p:nvSpPr>
          <p:cNvPr id="4" name="Picture Placeholder 3"/>
          <p:cNvSpPr>
            <a:spLocks noGrp="1"/>
          </p:cNvSpPr>
          <p:nvPr>
            <p:ph type="pic" idx="1"/>
          </p:nvPr>
        </p:nvSpPr>
        <p:spPr/>
      </p:sp>
      <p:pic>
        <p:nvPicPr>
          <p:cNvPr id="3075" name="Picture 3" descr="C:\Documents and Settings\lcherry\Local Settings\Temporary Internet Files\Content.IE5\096HYAXC\MPj04308290000[1].jpg"/>
          <p:cNvPicPr>
            <a:picLocks noChangeAspect="1" noChangeArrowheads="1"/>
          </p:cNvPicPr>
          <p:nvPr/>
        </p:nvPicPr>
        <p:blipFill>
          <a:blip r:embed="rId2"/>
          <a:srcRect/>
          <a:stretch>
            <a:fillRect/>
          </a:stretch>
        </p:blipFill>
        <p:spPr bwMode="auto">
          <a:xfrm>
            <a:off x="2362200" y="228600"/>
            <a:ext cx="6096000" cy="405288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cut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half" idx="2"/>
          </p:nvPr>
        </p:nvSpPr>
        <p:spPr>
          <a:xfrm>
            <a:off x="1600200" y="5410200"/>
            <a:ext cx="7315200" cy="685800"/>
          </a:xfrm>
        </p:spPr>
        <p:txBody>
          <a:bodyPr>
            <a:noAutofit/>
          </a:bodyPr>
          <a:lstStyle/>
          <a:p>
            <a:r>
              <a:rPr lang="en-US" sz="2000" dirty="0" smtClean="0"/>
              <a:t>A track has been laid so that you know where you will be preaching. At this point you may not  have determined all the Homiletical issues, but the certainty of where you will be helps bring poise as you approach the task of weekly preparation.</a:t>
            </a:r>
            <a:endParaRPr lang="en-US" sz="2000" dirty="0"/>
          </a:p>
        </p:txBody>
      </p:sp>
      <p:sp>
        <p:nvSpPr>
          <p:cNvPr id="8" name="Picture Placeholder 7"/>
          <p:cNvSpPr>
            <a:spLocks noGrp="1"/>
          </p:cNvSpPr>
          <p:nvPr>
            <p:ph type="pic" idx="1"/>
          </p:nvPr>
        </p:nvSpPr>
        <p:spPr/>
      </p:sp>
      <p:pic>
        <p:nvPicPr>
          <p:cNvPr id="4101" name="Picture 5" descr="C:\Documents and Settings\lcherry\Local Settings\Temporary Internet Files\Content.IE5\BGCICV6U\MPj04327120000[1].jpg"/>
          <p:cNvPicPr>
            <a:picLocks noChangeAspect="1" noChangeArrowheads="1"/>
          </p:cNvPicPr>
          <p:nvPr/>
        </p:nvPicPr>
        <p:blipFill>
          <a:blip r:embed="rId2"/>
          <a:srcRect/>
          <a:stretch>
            <a:fillRect/>
          </a:stretch>
        </p:blipFill>
        <p:spPr bwMode="auto">
          <a:xfrm>
            <a:off x="5715000" y="0"/>
            <a:ext cx="3429000" cy="4621887"/>
          </a:xfrm>
          <a:prstGeom prst="rect">
            <a:avLst/>
          </a:prstGeom>
          <a:ln>
            <a:noFill/>
          </a:ln>
          <a:effectLst>
            <a:softEdge rad="112500"/>
          </a:effectLst>
        </p:spPr>
      </p:pic>
      <p:sp>
        <p:nvSpPr>
          <p:cNvPr id="2" name="Title 1"/>
          <p:cNvSpPr>
            <a:spLocks noGrp="1"/>
          </p:cNvSpPr>
          <p:nvPr>
            <p:ph type="title"/>
          </p:nvPr>
        </p:nvSpPr>
        <p:spPr>
          <a:xfrm>
            <a:off x="1600200" y="381000"/>
            <a:ext cx="4114800" cy="3124200"/>
          </a:xfrm>
        </p:spPr>
        <p:txBody>
          <a:bodyPr>
            <a:normAutofit/>
          </a:bodyPr>
          <a:lstStyle/>
          <a:p>
            <a:pPr algn="ctr"/>
            <a:r>
              <a:rPr lang="en-US" dirty="0" smtClean="0">
                <a:solidFill>
                  <a:schemeClr val="tx1"/>
                </a:solidFill>
              </a:rPr>
              <a:t>5</a:t>
            </a:r>
            <a:br>
              <a:rPr lang="en-US" dirty="0" smtClean="0">
                <a:solidFill>
                  <a:schemeClr val="tx1"/>
                </a:solidFill>
              </a:rPr>
            </a:br>
            <a:r>
              <a:rPr lang="en-US" dirty="0" smtClean="0">
                <a:solidFill>
                  <a:schemeClr val="tx1"/>
                </a:solidFill>
              </a:rPr>
              <a:t>It gives peace of mind from clear direction.</a:t>
            </a:r>
            <a:endParaRPr lang="en-US" dirty="0">
              <a:solidFill>
                <a:schemeClr val="tx1"/>
              </a:solidFill>
            </a:endParaRPr>
          </a:p>
        </p:txBody>
      </p:sp>
    </p:spTree>
  </p:cSld>
  <p:clrMapOvr>
    <a:masterClrMapping/>
  </p:clrMapOvr>
  <p:transition>
    <p:cut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6. It off-sets interruptions.</a:t>
            </a:r>
            <a:endParaRPr lang="en-US" dirty="0"/>
          </a:p>
        </p:txBody>
      </p:sp>
      <p:sp>
        <p:nvSpPr>
          <p:cNvPr id="4" name="Text Placeholder 3"/>
          <p:cNvSpPr>
            <a:spLocks noGrp="1"/>
          </p:cNvSpPr>
          <p:nvPr>
            <p:ph type="body" idx="2"/>
          </p:nvPr>
        </p:nvSpPr>
        <p:spPr/>
        <p:txBody>
          <a:bodyPr/>
          <a:lstStyle/>
          <a:p>
            <a:r>
              <a:rPr lang="en-US" dirty="0" smtClean="0"/>
              <a:t>If you know exactly where you are going four or five weeks from now, you can tolerate the interruptions easier.</a:t>
            </a:r>
            <a:endParaRPr lang="en-US" dirty="0"/>
          </a:p>
        </p:txBody>
      </p:sp>
      <p:pic>
        <p:nvPicPr>
          <p:cNvPr id="5" name="Content Placeholder 4" descr="InterruptionPic.jpg"/>
          <p:cNvPicPr>
            <a:picLocks noGrp="1" noChangeAspect="1"/>
          </p:cNvPicPr>
          <p:nvPr>
            <p:ph sz="quarter" idx="1"/>
          </p:nvPr>
        </p:nvPicPr>
        <p:blipFill>
          <a:blip r:embed="rId2">
            <a:duotone>
              <a:prstClr val="black"/>
              <a:srgbClr val="D9C3A5">
                <a:tint val="50000"/>
                <a:satMod val="180000"/>
              </a:srgbClr>
            </a:duotone>
          </a:blip>
          <a:stretch>
            <a:fillRect/>
          </a:stretch>
        </p:blipFill>
        <p:spPr>
          <a:xfrm>
            <a:off x="2940050" y="1854200"/>
            <a:ext cx="5245100" cy="4216400"/>
          </a:xfrm>
        </p:spPr>
      </p:pic>
    </p:spTree>
  </p:cSld>
  <p:clrMapOvr>
    <a:masterClrMapping/>
  </p:clrMapOvr>
  <p:transition>
    <p:cut thruBlk="1"/>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365</TotalTime>
  <Words>1044</Words>
  <Application>Microsoft Office PowerPoint</Application>
  <PresentationFormat>On-screen Show (4:3)</PresentationFormat>
  <Paragraphs>61</Paragraphs>
  <Slides>32</Slides>
  <Notes>0</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Median</vt:lpstr>
      <vt:lpstr>Developing a Preaching Calendar</vt:lpstr>
      <vt:lpstr>Developing a Preaching Calendar</vt:lpstr>
      <vt:lpstr>A Master Preaching Calendar Offers Many Advantages</vt:lpstr>
      <vt:lpstr>1.  It allows you to see the complete picture of the pulpit better.        - Where does God want us to go?      - Why does He want us there?      - How will we get there? </vt:lpstr>
      <vt:lpstr>2    It permits you to integrate your work in the pulpit with teaching which is done elsewhere in the church.</vt:lpstr>
      <vt:lpstr>PowerPoint Presentation</vt:lpstr>
      <vt:lpstr>4. It saves time.   Many hours can be wasted searching for a text and support material instead of working on a specific message.</vt:lpstr>
      <vt:lpstr>5 It gives peace of mind from clear direction.</vt:lpstr>
      <vt:lpstr>6. It off-sets interruptions.</vt:lpstr>
      <vt:lpstr>7.  It drives the preacher to his study.</vt:lpstr>
      <vt:lpstr>PowerPoint Presentation</vt:lpstr>
      <vt:lpstr>9. It facilitates variety in the scope of the message.</vt:lpstr>
      <vt:lpstr>10. It becomes easier to schedule messages on the basis of goals or objectives.</vt:lpstr>
      <vt:lpstr>11. It allows other ministers in the church to coordinate their work with yours.</vt:lpstr>
      <vt:lpstr>12</vt:lpstr>
      <vt:lpstr>Follow these guidelines as you plan a preaching calendar.</vt:lpstr>
      <vt:lpstr>1. Allow enough time to preach adequately through a series.</vt:lpstr>
      <vt:lpstr>2. Be careful about staying in one book too long.</vt:lpstr>
      <vt:lpstr>3. Do not hesitate to interrupt a series for a timely message. </vt:lpstr>
      <vt:lpstr>4. Set up a long-range program for preaching through the major books of the Bible.</vt:lpstr>
      <vt:lpstr>5. Balance Old Testament studies with New Testament messages so the people have a good view of the Bible as a whole.</vt:lpstr>
      <vt:lpstr>6. Seasonal series can be helpful periodically.</vt:lpstr>
      <vt:lpstr>7. Survey your congregation to determine their needs.</vt:lpstr>
      <vt:lpstr>8. Solicit suggestions from your leaders in the congregation.</vt:lpstr>
      <vt:lpstr>9. Creatively establish your annual master pulpit plan. </vt:lpstr>
      <vt:lpstr>10. It is wise to address the trends of the times.</vt:lpstr>
      <vt:lpstr>11. Use variety within the bounds of propriety.</vt:lpstr>
      <vt:lpstr>12. Review the previous years’ calendar(s) before establishing the new pulpit plan.</vt:lpstr>
      <vt:lpstr>13. When it is warranted, do not hesitate to break away from the calendar to preach a message which has not been scheduled in the yearly plan.</vt:lpstr>
      <vt:lpstr>14. Tie your calendar planning into your Long-term Sermon Development’s “Creative Ideation” time.</vt:lpstr>
      <vt:lpstr>15  When you plan the calendar, as well as when you depart from the calendar, make prayer and integral part of your life. There is no substitute for knowing the Author of the Book and the Head of the Church.</vt:lpstr>
      <vt:lpstr>Developing a Preaching Calendar</vt:lpstr>
    </vt:vector>
  </TitlesOfParts>
  <Company>AGTS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Developing a Preaching Calendar</dc:title>
  <dc:creator>Lyndsey Cherry</dc:creator>
  <cp:lastModifiedBy>Oss, Douglas</cp:lastModifiedBy>
  <cp:revision>55</cp:revision>
  <dcterms:created xsi:type="dcterms:W3CDTF">2008-04-29T15:52:15Z</dcterms:created>
  <dcterms:modified xsi:type="dcterms:W3CDTF">2013-11-12T17:43:25Z</dcterms:modified>
</cp:coreProperties>
</file>